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8288000" cy="10287000"/>
  <p:notesSz cx="6858000" cy="9144000"/>
  <p:embeddedFontLst>
    <p:embeddedFont>
      <p:font typeface="Calibri (MS)" panose="020B0604020202020204" charset="0"/>
      <p:regular r:id="rId15"/>
    </p:embeddedFont>
    <p:embeddedFont>
      <p:font typeface="Calibri (MS) 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F48"/>
    <a:srgbClr val="EDE0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86" autoAdjust="0"/>
    <p:restoredTop sz="94622" autoAdjust="0"/>
  </p:normalViewPr>
  <p:slideViewPr>
    <p:cSldViewPr>
      <p:cViewPr varScale="1">
        <p:scale>
          <a:sx n="70" d="100"/>
          <a:sy n="70" d="100"/>
        </p:scale>
        <p:origin x="135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5.jpe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0.svg"/><Relationship Id="rId9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hyperlink" Target="https://www.chnact.org.au/for-health-professionals/primary-care-support/act-primary-care-emergency-response-committee/" TargetMode="Externa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D944E95-1F7B-25A1-54E8-3C05A7389990}"/>
              </a:ext>
            </a:extLst>
          </p:cNvPr>
          <p:cNvSpPr/>
          <p:nvPr/>
        </p:nvSpPr>
        <p:spPr>
          <a:xfrm>
            <a:off x="-37" y="-1"/>
            <a:ext cx="18288037" cy="2096285"/>
          </a:xfrm>
          <a:prstGeom prst="rect">
            <a:avLst/>
          </a:prstGeom>
          <a:solidFill>
            <a:srgbClr val="EDE04B"/>
          </a:solidFill>
          <a:ln>
            <a:solidFill>
              <a:srgbClr val="EDE0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" name="Freeform 3"/>
          <p:cNvSpPr/>
          <p:nvPr/>
        </p:nvSpPr>
        <p:spPr>
          <a:xfrm>
            <a:off x="0" y="2096286"/>
            <a:ext cx="18313206" cy="8190714"/>
          </a:xfrm>
          <a:custGeom>
            <a:avLst/>
            <a:gdLst/>
            <a:ahLst/>
            <a:cxnLst/>
            <a:rect l="l" t="t" r="r" b="b"/>
            <a:pathLst>
              <a:path w="18313206" h="8190714">
                <a:moveTo>
                  <a:pt x="0" y="0"/>
                </a:moveTo>
                <a:lnTo>
                  <a:pt x="18313206" y="0"/>
                </a:lnTo>
                <a:lnTo>
                  <a:pt x="18313206" y="8190714"/>
                </a:lnTo>
                <a:lnTo>
                  <a:pt x="0" y="81907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9282" r="-11631" b="-37318"/>
            </a:stretch>
          </a:blipFill>
        </p:spPr>
        <p:txBody>
          <a:bodyPr/>
          <a:lstStyle/>
          <a:p>
            <a:endParaRPr lang="en-AU" dirty="0"/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-10960" y="0"/>
            <a:ext cx="15332720" cy="10287000"/>
            <a:chOff x="0" y="0"/>
            <a:chExt cx="20443627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443665" cy="13716000"/>
            </a:xfrm>
            <a:custGeom>
              <a:avLst/>
              <a:gdLst/>
              <a:ahLst/>
              <a:cxnLst/>
              <a:rect l="l" t="t" r="r" b="b"/>
              <a:pathLst>
                <a:path w="20443665" h="13716000">
                  <a:moveTo>
                    <a:pt x="18271776" y="13716000"/>
                  </a:moveTo>
                  <a:lnTo>
                    <a:pt x="0" y="13716000"/>
                  </a:lnTo>
                  <a:lnTo>
                    <a:pt x="4106877" y="0"/>
                  </a:lnTo>
                  <a:lnTo>
                    <a:pt x="20443665" y="0"/>
                  </a:lnTo>
                  <a:lnTo>
                    <a:pt x="20443665" y="6462522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590948" y="4146735"/>
            <a:ext cx="4602558" cy="12772522"/>
            <a:chOff x="0" y="0"/>
            <a:chExt cx="6136744" cy="170300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36767" cy="17030064"/>
            </a:xfrm>
            <a:custGeom>
              <a:avLst/>
              <a:gdLst/>
              <a:ahLst/>
              <a:cxnLst/>
              <a:rect l="l" t="t" r="r" b="b"/>
              <a:pathLst>
                <a:path w="6136767" h="17030064">
                  <a:moveTo>
                    <a:pt x="0" y="17030064"/>
                  </a:moveTo>
                  <a:lnTo>
                    <a:pt x="0" y="0"/>
                  </a:lnTo>
                  <a:lnTo>
                    <a:pt x="5704078" y="0"/>
                  </a:lnTo>
                  <a:lnTo>
                    <a:pt x="5704078" y="14286864"/>
                  </a:lnTo>
                  <a:lnTo>
                    <a:pt x="6136767" y="14286864"/>
                  </a:lnTo>
                  <a:lnTo>
                    <a:pt x="6136767" y="17030064"/>
                  </a:lnTo>
                  <a:close/>
                </a:path>
              </a:pathLst>
            </a:custGeom>
            <a:blipFill>
              <a:blip r:embed="rId4"/>
              <a:stretch>
                <a:fillRect l="-48147" r="-48146"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37082" y="3522815"/>
            <a:ext cx="13147504" cy="2425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44"/>
              </a:lnSpc>
            </a:pPr>
            <a:r>
              <a:rPr lang="en-US" sz="9389" b="1" spc="103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Capital Health Network</a:t>
            </a:r>
          </a:p>
          <a:p>
            <a:pPr algn="l">
              <a:lnSpc>
                <a:spcPts val="8544"/>
              </a:lnSpc>
            </a:pPr>
            <a:r>
              <a:rPr lang="en-US" sz="9389" b="1" spc="104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Emergency Preparedness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EEF7FD3-7218-6C8C-2B59-1986FF457623}"/>
              </a:ext>
            </a:extLst>
          </p:cNvPr>
          <p:cNvSpPr/>
          <p:nvPr/>
        </p:nvSpPr>
        <p:spPr>
          <a:xfrm rot="20644593">
            <a:off x="12423606" y="7931456"/>
            <a:ext cx="6318587" cy="3127589"/>
          </a:xfrm>
          <a:custGeom>
            <a:avLst/>
            <a:gdLst>
              <a:gd name="csX0" fmla="*/ 6068183 w 6743655"/>
              <a:gd name="csY0" fmla="*/ 297733 h 3263243"/>
              <a:gd name="csX1" fmla="*/ 6693125 w 6743655"/>
              <a:gd name="csY1" fmla="*/ 532801 h 3263243"/>
              <a:gd name="csX2" fmla="*/ 6743655 w 6743655"/>
              <a:gd name="csY2" fmla="*/ 557584 h 3263243"/>
              <a:gd name="csX3" fmla="*/ 5971730 w 6743655"/>
              <a:gd name="csY3" fmla="*/ 3263243 h 3263243"/>
              <a:gd name="csX4" fmla="*/ 0 w 6743655"/>
              <a:gd name="csY4" fmla="*/ 1559508 h 3263243"/>
              <a:gd name="csX5" fmla="*/ 5975 w 6743655"/>
              <a:gd name="csY5" fmla="*/ 1540653 h 3263243"/>
              <a:gd name="csX6" fmla="*/ 3929786 w 6743655"/>
              <a:gd name="csY6" fmla="*/ 0 h 3263243"/>
              <a:gd name="csX7" fmla="*/ 5838895 w 6743655"/>
              <a:gd name="csY7" fmla="*/ 232883 h 3263243"/>
              <a:gd name="csX8" fmla="*/ 6068183 w 6743655"/>
              <a:gd name="csY8" fmla="*/ 297733 h 32632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743655" h="3263243">
                <a:moveTo>
                  <a:pt x="6068183" y="297733"/>
                </a:moveTo>
                <a:cubicBezTo>
                  <a:pt x="6292557" y="366118"/>
                  <a:pt x="6501851" y="444947"/>
                  <a:pt x="6693125" y="532801"/>
                </a:cubicBezTo>
                <a:lnTo>
                  <a:pt x="6743655" y="557584"/>
                </a:lnTo>
                <a:lnTo>
                  <a:pt x="5971730" y="3263243"/>
                </a:lnTo>
                <a:lnTo>
                  <a:pt x="0" y="1559508"/>
                </a:lnTo>
                <a:lnTo>
                  <a:pt x="5975" y="1540653"/>
                </a:lnTo>
                <a:cubicBezTo>
                  <a:pt x="379442" y="661404"/>
                  <a:pt x="1994285" y="0"/>
                  <a:pt x="3929786" y="0"/>
                </a:cubicBezTo>
                <a:cubicBezTo>
                  <a:pt x="4621037" y="0"/>
                  <a:pt x="5271387" y="84363"/>
                  <a:pt x="5838895" y="232883"/>
                </a:cubicBezTo>
                <a:cubicBezTo>
                  <a:pt x="5916927" y="253304"/>
                  <a:pt x="5993393" y="274939"/>
                  <a:pt x="6068183" y="297733"/>
                </a:cubicBezTo>
                <a:close/>
              </a:path>
            </a:pathLst>
          </a:custGeom>
          <a:solidFill>
            <a:srgbClr val="333F48"/>
          </a:solidFill>
          <a:ln>
            <a:solidFill>
              <a:srgbClr val="333F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 dirty="0"/>
          </a:p>
        </p:txBody>
      </p:sp>
      <p:grpSp>
        <p:nvGrpSpPr>
          <p:cNvPr id="18" name="Group 10">
            <a:extLst>
              <a:ext uri="{FF2B5EF4-FFF2-40B4-BE49-F238E27FC236}">
                <a16:creationId xmlns:a16="http://schemas.microsoft.com/office/drawing/2014/main" id="{91545F54-3EE8-3D85-06B8-584B67FAF90C}"/>
              </a:ext>
            </a:extLst>
          </p:cNvPr>
          <p:cNvGrpSpPr/>
          <p:nvPr/>
        </p:nvGrpSpPr>
        <p:grpSpPr>
          <a:xfrm>
            <a:off x="13701372" y="8648700"/>
            <a:ext cx="4381500" cy="1340739"/>
            <a:chOff x="-1174808" y="-198105"/>
            <a:chExt cx="5842000" cy="1787652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6C889323-2E7A-F822-8E16-A087B1B746D7}"/>
                </a:ext>
              </a:extLst>
            </p:cNvPr>
            <p:cNvSpPr/>
            <p:nvPr/>
          </p:nvSpPr>
          <p:spPr>
            <a:xfrm>
              <a:off x="-1174808" y="-198105"/>
              <a:ext cx="5842000" cy="1787652"/>
            </a:xfrm>
            <a:custGeom>
              <a:avLst/>
              <a:gdLst/>
              <a:ahLst/>
              <a:cxnLst/>
              <a:rect l="l" t="t" r="r" b="b"/>
              <a:pathLst>
                <a:path w="5842000" h="1787652">
                  <a:moveTo>
                    <a:pt x="0" y="0"/>
                  </a:moveTo>
                  <a:lnTo>
                    <a:pt x="5842000" y="0"/>
                  </a:lnTo>
                  <a:lnTo>
                    <a:pt x="5842000" y="1787652"/>
                  </a:lnTo>
                  <a:lnTo>
                    <a:pt x="0" y="1787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1"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CF8B944-64F0-09A1-F883-46E11294EF64}"/>
              </a:ext>
            </a:extLst>
          </p:cNvPr>
          <p:cNvSpPr txBox="1"/>
          <p:nvPr/>
        </p:nvSpPr>
        <p:spPr>
          <a:xfrm>
            <a:off x="537082" y="5948422"/>
            <a:ext cx="69342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>
                <a:solidFill>
                  <a:schemeClr val="bg1"/>
                </a:solidFill>
                <a:latin typeface="Calibri (MS)" panose="020B0604020202020204" charset="0"/>
                <a:cs typeface="Calibri (MS)" panose="020B0604020202020204" charset="0"/>
              </a:rPr>
              <a:t>Stacy Leavens</a:t>
            </a:r>
          </a:p>
          <a:p>
            <a:r>
              <a:rPr lang="en-AU" sz="4000" dirty="0">
                <a:solidFill>
                  <a:schemeClr val="bg1"/>
                </a:solidFill>
                <a:latin typeface="Calibri (MS)" panose="020B0604020202020204" charset="0"/>
                <a:cs typeface="Calibri (MS)" panose="020B0604020202020204" charset="0"/>
              </a:rPr>
              <a:t>CEO, Capital Health Network</a:t>
            </a:r>
          </a:p>
          <a:p>
            <a:r>
              <a:rPr lang="en-AU" sz="4000" dirty="0">
                <a:solidFill>
                  <a:schemeClr val="bg1"/>
                </a:solidFill>
                <a:latin typeface="Calibri (MS)" panose="020B0604020202020204" charset="0"/>
                <a:cs typeface="Calibri (MS)" panose="020B0604020202020204" charset="0"/>
              </a:rPr>
              <a:t>2 April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6289751-674F-A774-7891-1D6DBB57ADFB}"/>
              </a:ext>
            </a:extLst>
          </p:cNvPr>
          <p:cNvSpPr/>
          <p:nvPr/>
        </p:nvSpPr>
        <p:spPr>
          <a:xfrm>
            <a:off x="-37" y="0"/>
            <a:ext cx="18288037" cy="1587556"/>
          </a:xfrm>
          <a:prstGeom prst="rect">
            <a:avLst/>
          </a:prstGeom>
          <a:solidFill>
            <a:srgbClr val="EDE04B"/>
          </a:solidFill>
          <a:ln>
            <a:solidFill>
              <a:srgbClr val="EDE0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3" name="Group 3"/>
          <p:cNvGrpSpPr/>
          <p:nvPr/>
        </p:nvGrpSpPr>
        <p:grpSpPr>
          <a:xfrm>
            <a:off x="588074" y="244897"/>
            <a:ext cx="17111853" cy="1820027"/>
            <a:chOff x="0" y="0"/>
            <a:chExt cx="22815804" cy="2426703"/>
          </a:xfrm>
        </p:grpSpPr>
        <p:sp>
          <p:nvSpPr>
            <p:cNvPr id="4" name="Freeform 4"/>
            <p:cNvSpPr/>
            <p:nvPr/>
          </p:nvSpPr>
          <p:spPr>
            <a:xfrm>
              <a:off x="12700" y="12700"/>
              <a:ext cx="22790404" cy="2401316"/>
            </a:xfrm>
            <a:custGeom>
              <a:avLst/>
              <a:gdLst/>
              <a:ahLst/>
              <a:cxnLst/>
              <a:rect l="l" t="t" r="r" b="b"/>
              <a:pathLst>
                <a:path w="22790404" h="2401316">
                  <a:moveTo>
                    <a:pt x="0" y="0"/>
                  </a:moveTo>
                  <a:lnTo>
                    <a:pt x="22790404" y="0"/>
                  </a:lnTo>
                  <a:lnTo>
                    <a:pt x="22790404" y="2401316"/>
                  </a:lnTo>
                  <a:lnTo>
                    <a:pt x="0" y="240131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22815804" cy="2426716"/>
            </a:xfrm>
            <a:custGeom>
              <a:avLst/>
              <a:gdLst/>
              <a:ahLst/>
              <a:cxnLst/>
              <a:rect l="l" t="t" r="r" b="b"/>
              <a:pathLst>
                <a:path w="22815804" h="2426716">
                  <a:moveTo>
                    <a:pt x="12700" y="0"/>
                  </a:moveTo>
                  <a:lnTo>
                    <a:pt x="22803104" y="0"/>
                  </a:lnTo>
                  <a:cubicBezTo>
                    <a:pt x="22810090" y="0"/>
                    <a:pt x="22815804" y="5715"/>
                    <a:pt x="22815804" y="12700"/>
                  </a:cubicBezTo>
                  <a:lnTo>
                    <a:pt x="22815804" y="2414016"/>
                  </a:lnTo>
                  <a:cubicBezTo>
                    <a:pt x="22815804" y="2421001"/>
                    <a:pt x="22810090" y="2426716"/>
                    <a:pt x="22803104" y="2426716"/>
                  </a:cubicBezTo>
                  <a:lnTo>
                    <a:pt x="12700" y="2426716"/>
                  </a:lnTo>
                  <a:cubicBezTo>
                    <a:pt x="5715" y="2426716"/>
                    <a:pt x="0" y="2421001"/>
                    <a:pt x="0" y="2414016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414016"/>
                  </a:lnTo>
                  <a:lnTo>
                    <a:pt x="12700" y="2414016"/>
                  </a:lnTo>
                  <a:lnTo>
                    <a:pt x="12700" y="2401316"/>
                  </a:lnTo>
                  <a:lnTo>
                    <a:pt x="22803104" y="2401316"/>
                  </a:lnTo>
                  <a:lnTo>
                    <a:pt x="22803104" y="2414016"/>
                  </a:lnTo>
                  <a:lnTo>
                    <a:pt x="22790404" y="2414016"/>
                  </a:lnTo>
                  <a:lnTo>
                    <a:pt x="22790404" y="12700"/>
                  </a:lnTo>
                  <a:lnTo>
                    <a:pt x="22803104" y="12700"/>
                  </a:lnTo>
                  <a:lnTo>
                    <a:pt x="2280310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37" y="9097921"/>
            <a:ext cx="18288038" cy="1203548"/>
            <a:chOff x="0" y="0"/>
            <a:chExt cx="24384051" cy="16047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604772"/>
            </a:xfrm>
            <a:custGeom>
              <a:avLst/>
              <a:gdLst/>
              <a:ahLst/>
              <a:cxnLst/>
              <a:rect l="l" t="t" r="r" b="b"/>
              <a:pathLst>
                <a:path w="24384000" h="1604772">
                  <a:moveTo>
                    <a:pt x="0" y="0"/>
                  </a:moveTo>
                  <a:lnTo>
                    <a:pt x="24384000" y="0"/>
                  </a:lnTo>
                  <a:lnTo>
                    <a:pt x="24384000" y="1604772"/>
                  </a:lnTo>
                  <a:lnTo>
                    <a:pt x="0" y="1604772"/>
                  </a:lnTo>
                  <a:close/>
                </a:path>
              </a:pathLst>
            </a:custGeom>
            <a:solidFill>
              <a:srgbClr val="333F48"/>
            </a:solidFill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782800" y="9088968"/>
            <a:ext cx="3505200" cy="1212501"/>
            <a:chOff x="0" y="0"/>
            <a:chExt cx="4793207" cy="16166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793210" cy="1616710"/>
            </a:xfrm>
            <a:custGeom>
              <a:avLst/>
              <a:gdLst/>
              <a:ahLst/>
              <a:cxnLst/>
              <a:rect l="l" t="t" r="r" b="b"/>
              <a:pathLst>
                <a:path w="4793210" h="1616710">
                  <a:moveTo>
                    <a:pt x="0" y="0"/>
                  </a:moveTo>
                  <a:lnTo>
                    <a:pt x="4793210" y="0"/>
                  </a:lnTo>
                  <a:lnTo>
                    <a:pt x="4793210" y="1616710"/>
                  </a:lnTo>
                  <a:lnTo>
                    <a:pt x="0" y="1616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" t="-2" r="-343"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898154" y="4051567"/>
            <a:ext cx="516121" cy="516121"/>
          </a:xfrm>
          <a:custGeom>
            <a:avLst/>
            <a:gdLst/>
            <a:ahLst/>
            <a:cxnLst/>
            <a:rect l="l" t="t" r="r" b="b"/>
            <a:pathLst>
              <a:path w="516121" h="516121">
                <a:moveTo>
                  <a:pt x="0" y="0"/>
                </a:moveTo>
                <a:lnTo>
                  <a:pt x="516121" y="0"/>
                </a:lnTo>
                <a:lnTo>
                  <a:pt x="516121" y="516122"/>
                </a:lnTo>
                <a:lnTo>
                  <a:pt x="0" y="5161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1" name="Freeform 11"/>
          <p:cNvSpPr/>
          <p:nvPr/>
        </p:nvSpPr>
        <p:spPr>
          <a:xfrm>
            <a:off x="1842537" y="6253614"/>
            <a:ext cx="627355" cy="627355"/>
          </a:xfrm>
          <a:custGeom>
            <a:avLst/>
            <a:gdLst/>
            <a:ahLst/>
            <a:cxnLst/>
            <a:rect l="l" t="t" r="r" b="b"/>
            <a:pathLst>
              <a:path w="627355" h="627355">
                <a:moveTo>
                  <a:pt x="0" y="0"/>
                </a:moveTo>
                <a:lnTo>
                  <a:pt x="627355" y="0"/>
                </a:lnTo>
                <a:lnTo>
                  <a:pt x="627355" y="627355"/>
                </a:lnTo>
                <a:lnTo>
                  <a:pt x="0" y="6273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2" name="Freeform 12"/>
          <p:cNvSpPr/>
          <p:nvPr/>
        </p:nvSpPr>
        <p:spPr>
          <a:xfrm>
            <a:off x="588074" y="2717012"/>
            <a:ext cx="826695" cy="802927"/>
          </a:xfrm>
          <a:custGeom>
            <a:avLst/>
            <a:gdLst/>
            <a:ahLst/>
            <a:cxnLst/>
            <a:rect l="l" t="t" r="r" b="b"/>
            <a:pathLst>
              <a:path w="826695" h="802927">
                <a:moveTo>
                  <a:pt x="0" y="0"/>
                </a:moveTo>
                <a:lnTo>
                  <a:pt x="826694" y="0"/>
                </a:lnTo>
                <a:lnTo>
                  <a:pt x="826694" y="802927"/>
                </a:lnTo>
                <a:lnTo>
                  <a:pt x="0" y="8029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3" name="Freeform 13"/>
          <p:cNvSpPr/>
          <p:nvPr/>
        </p:nvSpPr>
        <p:spPr>
          <a:xfrm>
            <a:off x="10877523" y="2398700"/>
            <a:ext cx="5898829" cy="6356493"/>
          </a:xfrm>
          <a:custGeom>
            <a:avLst/>
            <a:gdLst/>
            <a:ahLst/>
            <a:cxnLst/>
            <a:rect l="l" t="t" r="r" b="b"/>
            <a:pathLst>
              <a:path w="5898829" h="6356493">
                <a:moveTo>
                  <a:pt x="0" y="0"/>
                </a:moveTo>
                <a:lnTo>
                  <a:pt x="5898829" y="0"/>
                </a:lnTo>
                <a:lnTo>
                  <a:pt x="5898829" y="6356493"/>
                </a:lnTo>
                <a:lnTo>
                  <a:pt x="0" y="63564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8395" r="-56821"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4" name="TextBox 14"/>
          <p:cNvSpPr txBox="1"/>
          <p:nvPr/>
        </p:nvSpPr>
        <p:spPr>
          <a:xfrm>
            <a:off x="2677096" y="3731413"/>
            <a:ext cx="6649308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Improve the understanding of CHN’s role and capabilities in supporting emergency preparedness, response and recovery</a:t>
            </a:r>
          </a:p>
          <a:p>
            <a:pPr algn="l">
              <a:lnSpc>
                <a:spcPts val="36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6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Identify future capabilities, next steps and opportunities to align with ACT Health plans and priorities</a:t>
            </a:r>
          </a:p>
          <a:p>
            <a:pPr algn="l">
              <a:lnSpc>
                <a:spcPts val="36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648398" y="2840430"/>
            <a:ext cx="796230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The presentation objectives are to: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8071" y="567505"/>
            <a:ext cx="3904046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spc="-36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Objectives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039323" y="2398700"/>
            <a:ext cx="53975" cy="5975085"/>
            <a:chOff x="0" y="0"/>
            <a:chExt cx="71967" cy="79667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2009" cy="7966837"/>
            </a:xfrm>
            <a:custGeom>
              <a:avLst/>
              <a:gdLst/>
              <a:ahLst/>
              <a:cxnLst/>
              <a:rect l="l" t="t" r="r" b="b"/>
              <a:pathLst>
                <a:path w="72009" h="7966837">
                  <a:moveTo>
                    <a:pt x="72009" y="6350"/>
                  </a:moveTo>
                  <a:lnTo>
                    <a:pt x="12700" y="7960487"/>
                  </a:lnTo>
                  <a:cubicBezTo>
                    <a:pt x="12700" y="7964043"/>
                    <a:pt x="9779" y="7966837"/>
                    <a:pt x="6350" y="7966837"/>
                  </a:cubicBezTo>
                  <a:cubicBezTo>
                    <a:pt x="2921" y="7966837"/>
                    <a:pt x="0" y="7963916"/>
                    <a:pt x="0" y="7960487"/>
                  </a:cubicBezTo>
                  <a:lnTo>
                    <a:pt x="59309" y="6350"/>
                  </a:lnTo>
                  <a:cubicBezTo>
                    <a:pt x="59309" y="2794"/>
                    <a:pt x="62230" y="0"/>
                    <a:pt x="65659" y="0"/>
                  </a:cubicBezTo>
                  <a:cubicBezTo>
                    <a:pt x="69088" y="0"/>
                    <a:pt x="72009" y="2921"/>
                    <a:pt x="72009" y="6350"/>
                  </a:cubicBezTo>
                  <a:close/>
                </a:path>
              </a:pathLst>
            </a:custGeom>
            <a:solidFill>
              <a:srgbClr val="333F48"/>
            </a:solidFill>
          </p:spPr>
          <p:txBody>
            <a:bodyPr/>
            <a:lstStyle/>
            <a:p>
              <a:endParaRPr lang="en-AU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85ED00D-DD04-B2C3-7BEC-EB0214CB7FA9}"/>
              </a:ext>
            </a:extLst>
          </p:cNvPr>
          <p:cNvSpPr/>
          <p:nvPr/>
        </p:nvSpPr>
        <p:spPr>
          <a:xfrm>
            <a:off x="-37" y="0"/>
            <a:ext cx="18288037" cy="1587556"/>
          </a:xfrm>
          <a:prstGeom prst="rect">
            <a:avLst/>
          </a:prstGeom>
          <a:solidFill>
            <a:srgbClr val="EDE04B"/>
          </a:solidFill>
          <a:ln>
            <a:solidFill>
              <a:srgbClr val="EDE0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3" name="Group 3"/>
          <p:cNvGrpSpPr/>
          <p:nvPr/>
        </p:nvGrpSpPr>
        <p:grpSpPr>
          <a:xfrm>
            <a:off x="607124" y="221076"/>
            <a:ext cx="17111853" cy="1820027"/>
            <a:chOff x="0" y="0"/>
            <a:chExt cx="22815804" cy="2426703"/>
          </a:xfrm>
        </p:grpSpPr>
        <p:sp>
          <p:nvSpPr>
            <p:cNvPr id="4" name="Freeform 4"/>
            <p:cNvSpPr/>
            <p:nvPr/>
          </p:nvSpPr>
          <p:spPr>
            <a:xfrm>
              <a:off x="12700" y="12700"/>
              <a:ext cx="22790404" cy="2401316"/>
            </a:xfrm>
            <a:custGeom>
              <a:avLst/>
              <a:gdLst/>
              <a:ahLst/>
              <a:cxnLst/>
              <a:rect l="l" t="t" r="r" b="b"/>
              <a:pathLst>
                <a:path w="22790404" h="2401316">
                  <a:moveTo>
                    <a:pt x="0" y="0"/>
                  </a:moveTo>
                  <a:lnTo>
                    <a:pt x="22790404" y="0"/>
                  </a:lnTo>
                  <a:lnTo>
                    <a:pt x="22790404" y="2401316"/>
                  </a:lnTo>
                  <a:lnTo>
                    <a:pt x="0" y="240131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22815804" cy="2426716"/>
            </a:xfrm>
            <a:custGeom>
              <a:avLst/>
              <a:gdLst/>
              <a:ahLst/>
              <a:cxnLst/>
              <a:rect l="l" t="t" r="r" b="b"/>
              <a:pathLst>
                <a:path w="22815804" h="2426716">
                  <a:moveTo>
                    <a:pt x="12700" y="0"/>
                  </a:moveTo>
                  <a:lnTo>
                    <a:pt x="22803104" y="0"/>
                  </a:lnTo>
                  <a:cubicBezTo>
                    <a:pt x="22810090" y="0"/>
                    <a:pt x="22815804" y="5715"/>
                    <a:pt x="22815804" y="12700"/>
                  </a:cubicBezTo>
                  <a:lnTo>
                    <a:pt x="22815804" y="2414016"/>
                  </a:lnTo>
                  <a:cubicBezTo>
                    <a:pt x="22815804" y="2421001"/>
                    <a:pt x="22810090" y="2426716"/>
                    <a:pt x="22803104" y="2426716"/>
                  </a:cubicBezTo>
                  <a:lnTo>
                    <a:pt x="12700" y="2426716"/>
                  </a:lnTo>
                  <a:cubicBezTo>
                    <a:pt x="5715" y="2426716"/>
                    <a:pt x="0" y="2421001"/>
                    <a:pt x="0" y="2414016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414016"/>
                  </a:lnTo>
                  <a:lnTo>
                    <a:pt x="12700" y="2414016"/>
                  </a:lnTo>
                  <a:lnTo>
                    <a:pt x="12700" y="2401316"/>
                  </a:lnTo>
                  <a:lnTo>
                    <a:pt x="22803104" y="2401316"/>
                  </a:lnTo>
                  <a:lnTo>
                    <a:pt x="22803104" y="2414016"/>
                  </a:lnTo>
                  <a:lnTo>
                    <a:pt x="22790404" y="2414016"/>
                  </a:lnTo>
                  <a:lnTo>
                    <a:pt x="22790404" y="12700"/>
                  </a:lnTo>
                  <a:lnTo>
                    <a:pt x="22803104" y="12700"/>
                  </a:lnTo>
                  <a:lnTo>
                    <a:pt x="2280310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81524" y="473742"/>
            <a:ext cx="15872405" cy="134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4"/>
              </a:lnSpc>
            </a:pPr>
            <a:r>
              <a:rPr lang="en-US" sz="6000" b="1" spc="-35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Role of PHNs in emergency preparedness and response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88074" y="2281726"/>
            <a:ext cx="17111853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3000" spc="-18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primary objectives of Primary Health Networks (PHN) in health emergency planning and preparedness, as per PHN Core Funding agreements, include:</a:t>
            </a:r>
          </a:p>
        </p:txBody>
      </p:sp>
      <p:sp>
        <p:nvSpPr>
          <p:cNvPr id="8" name="Freeform 8"/>
          <p:cNvSpPr/>
          <p:nvPr/>
        </p:nvSpPr>
        <p:spPr>
          <a:xfrm>
            <a:off x="1634072" y="3786676"/>
            <a:ext cx="15019857" cy="5568110"/>
          </a:xfrm>
          <a:custGeom>
            <a:avLst/>
            <a:gdLst/>
            <a:ahLst/>
            <a:cxnLst/>
            <a:rect l="l" t="t" r="r" b="b"/>
            <a:pathLst>
              <a:path w="15019857" h="5568110">
                <a:moveTo>
                  <a:pt x="0" y="0"/>
                </a:moveTo>
                <a:lnTo>
                  <a:pt x="15019856" y="0"/>
                </a:lnTo>
                <a:lnTo>
                  <a:pt x="15019856" y="5568111"/>
                </a:lnTo>
                <a:lnTo>
                  <a:pt x="0" y="55681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612" b="-3612"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9" name="TextBox 9"/>
          <p:cNvSpPr txBox="1"/>
          <p:nvPr/>
        </p:nvSpPr>
        <p:spPr>
          <a:xfrm>
            <a:off x="1961214" y="5164856"/>
            <a:ext cx="3481978" cy="3881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5"/>
              </a:lnSpc>
              <a:spcBef>
                <a:spcPct val="0"/>
              </a:spcBef>
            </a:pPr>
            <a:r>
              <a:rPr lang="en-US" sz="2425" spc="-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Support and coordinate the primary care contribution to health emergency preparedness and coordination processes to identify primary health needs and build preparedness and resilience.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28009" y="6087949"/>
            <a:ext cx="3393492" cy="1748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1"/>
              </a:lnSpc>
              <a:spcBef>
                <a:spcPct val="0"/>
              </a:spcBef>
            </a:pPr>
            <a:r>
              <a:rPr lang="en-US" sz="2429" spc="-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Assist local primary care providers in emergency planning, response and recovery.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993316" y="5584066"/>
            <a:ext cx="3333197" cy="3462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1"/>
              </a:lnSpc>
              <a:spcBef>
                <a:spcPct val="0"/>
              </a:spcBef>
            </a:pPr>
            <a:r>
              <a:rPr lang="en-US" sz="2429" spc="-4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Make plans to support local primary care providers continuing to operate during emergencies e.g. by arranging alternative premises</a:t>
            </a:r>
          </a:p>
          <a:p>
            <a:pPr algn="ctr">
              <a:lnSpc>
                <a:spcPts val="3401"/>
              </a:lnSpc>
              <a:spcBef>
                <a:spcPct val="0"/>
              </a:spcBef>
            </a:pPr>
            <a:endParaRPr lang="en-US" sz="2429" spc="-4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636377" y="4148677"/>
            <a:ext cx="2131652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  <a:spcBef>
                <a:spcPct val="0"/>
              </a:spcBef>
            </a:pPr>
            <a:r>
              <a:rPr lang="en-US" sz="3600" spc="-21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Coordinate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34960" y="4148677"/>
            <a:ext cx="3379589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  <a:spcBef>
                <a:spcPct val="0"/>
              </a:spcBef>
            </a:pPr>
            <a:r>
              <a:rPr lang="en-US" sz="3399" spc="-2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Build Capacity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80423" y="4148677"/>
            <a:ext cx="3758982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  <a:spcBef>
                <a:spcPct val="0"/>
              </a:spcBef>
            </a:pPr>
            <a:r>
              <a:rPr lang="en-US" sz="3399" spc="-2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Continuity of Access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-37" y="9878662"/>
            <a:ext cx="18288038" cy="422807"/>
            <a:chOff x="0" y="0"/>
            <a:chExt cx="24384051" cy="56374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384000" cy="563785"/>
            </a:xfrm>
            <a:custGeom>
              <a:avLst/>
              <a:gdLst/>
              <a:ahLst/>
              <a:cxnLst/>
              <a:rect l="l" t="t" r="r" b="b"/>
              <a:pathLst>
                <a:path w="24384000" h="563785">
                  <a:moveTo>
                    <a:pt x="0" y="0"/>
                  </a:moveTo>
                  <a:lnTo>
                    <a:pt x="24384000" y="0"/>
                  </a:lnTo>
                  <a:lnTo>
                    <a:pt x="24384000" y="563785"/>
                  </a:lnTo>
                  <a:lnTo>
                    <a:pt x="0" y="563785"/>
                  </a:lnTo>
                  <a:close/>
                </a:path>
              </a:pathLst>
            </a:custGeom>
            <a:solidFill>
              <a:srgbClr val="333F48"/>
            </a:solidFill>
          </p:spPr>
          <p:txBody>
            <a:bodyPr/>
            <a:lstStyle/>
            <a:p>
              <a:endParaRPr lang="en-AU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3E6C1AA-9CFD-5F3C-AEF9-989903F68532}"/>
              </a:ext>
            </a:extLst>
          </p:cNvPr>
          <p:cNvSpPr/>
          <p:nvPr/>
        </p:nvSpPr>
        <p:spPr>
          <a:xfrm>
            <a:off x="-37" y="0"/>
            <a:ext cx="18288037" cy="1587556"/>
          </a:xfrm>
          <a:prstGeom prst="rect">
            <a:avLst/>
          </a:prstGeom>
          <a:solidFill>
            <a:srgbClr val="EDE04B"/>
          </a:solidFill>
          <a:ln>
            <a:solidFill>
              <a:srgbClr val="EDE0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3" name="Group 3"/>
          <p:cNvGrpSpPr/>
          <p:nvPr/>
        </p:nvGrpSpPr>
        <p:grpSpPr>
          <a:xfrm>
            <a:off x="588074" y="244897"/>
            <a:ext cx="17111853" cy="1820027"/>
            <a:chOff x="0" y="0"/>
            <a:chExt cx="22815804" cy="2426703"/>
          </a:xfrm>
        </p:grpSpPr>
        <p:sp>
          <p:nvSpPr>
            <p:cNvPr id="4" name="Freeform 4"/>
            <p:cNvSpPr/>
            <p:nvPr/>
          </p:nvSpPr>
          <p:spPr>
            <a:xfrm>
              <a:off x="12700" y="12700"/>
              <a:ext cx="22790404" cy="2401316"/>
            </a:xfrm>
            <a:custGeom>
              <a:avLst/>
              <a:gdLst/>
              <a:ahLst/>
              <a:cxnLst/>
              <a:rect l="l" t="t" r="r" b="b"/>
              <a:pathLst>
                <a:path w="22790404" h="2401316">
                  <a:moveTo>
                    <a:pt x="0" y="0"/>
                  </a:moveTo>
                  <a:lnTo>
                    <a:pt x="22790404" y="0"/>
                  </a:lnTo>
                  <a:lnTo>
                    <a:pt x="22790404" y="2401316"/>
                  </a:lnTo>
                  <a:lnTo>
                    <a:pt x="0" y="240131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22815804" cy="2426716"/>
            </a:xfrm>
            <a:custGeom>
              <a:avLst/>
              <a:gdLst/>
              <a:ahLst/>
              <a:cxnLst/>
              <a:rect l="l" t="t" r="r" b="b"/>
              <a:pathLst>
                <a:path w="22815804" h="2426716">
                  <a:moveTo>
                    <a:pt x="12700" y="0"/>
                  </a:moveTo>
                  <a:lnTo>
                    <a:pt x="22803104" y="0"/>
                  </a:lnTo>
                  <a:cubicBezTo>
                    <a:pt x="22810090" y="0"/>
                    <a:pt x="22815804" y="5715"/>
                    <a:pt x="22815804" y="12700"/>
                  </a:cubicBezTo>
                  <a:lnTo>
                    <a:pt x="22815804" y="2414016"/>
                  </a:lnTo>
                  <a:cubicBezTo>
                    <a:pt x="22815804" y="2421001"/>
                    <a:pt x="22810090" y="2426716"/>
                    <a:pt x="22803104" y="2426716"/>
                  </a:cubicBezTo>
                  <a:lnTo>
                    <a:pt x="12700" y="2426716"/>
                  </a:lnTo>
                  <a:cubicBezTo>
                    <a:pt x="5715" y="2426716"/>
                    <a:pt x="0" y="2421001"/>
                    <a:pt x="0" y="2414016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414016"/>
                  </a:lnTo>
                  <a:lnTo>
                    <a:pt x="12700" y="2414016"/>
                  </a:lnTo>
                  <a:lnTo>
                    <a:pt x="12700" y="2401316"/>
                  </a:lnTo>
                  <a:lnTo>
                    <a:pt x="22803104" y="2401316"/>
                  </a:lnTo>
                  <a:lnTo>
                    <a:pt x="22803104" y="2414016"/>
                  </a:lnTo>
                  <a:lnTo>
                    <a:pt x="22790404" y="2414016"/>
                  </a:lnTo>
                  <a:lnTo>
                    <a:pt x="22790404" y="12700"/>
                  </a:lnTo>
                  <a:lnTo>
                    <a:pt x="22803104" y="12700"/>
                  </a:lnTo>
                  <a:lnTo>
                    <a:pt x="2280310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88074" y="1998250"/>
            <a:ext cx="16077600" cy="235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endParaRPr dirty="0"/>
          </a:p>
          <a:p>
            <a:pPr algn="l">
              <a:lnSpc>
                <a:spcPts val="36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PHNs are expected to undertake activities in collaboration with and guided by State/Territory emergency plans. </a:t>
            </a:r>
          </a:p>
          <a:p>
            <a:pPr algn="l">
              <a:lnSpc>
                <a:spcPts val="36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6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Activities may include, for example: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2000" y="754595"/>
            <a:ext cx="16307133" cy="673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74"/>
              </a:lnSpc>
            </a:pPr>
            <a:r>
              <a:rPr lang="en-US" sz="5400" b="1" spc="-35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Role of PHNs in emergency preparedness and response</a:t>
            </a:r>
          </a:p>
        </p:txBody>
      </p:sp>
      <p:sp>
        <p:nvSpPr>
          <p:cNvPr id="8" name="Freeform 8"/>
          <p:cNvSpPr/>
          <p:nvPr/>
        </p:nvSpPr>
        <p:spPr>
          <a:xfrm>
            <a:off x="658118" y="4856219"/>
            <a:ext cx="588097" cy="588097"/>
          </a:xfrm>
          <a:custGeom>
            <a:avLst/>
            <a:gdLst/>
            <a:ahLst/>
            <a:cxnLst/>
            <a:rect l="l" t="t" r="r" b="b"/>
            <a:pathLst>
              <a:path w="588097" h="588097">
                <a:moveTo>
                  <a:pt x="0" y="0"/>
                </a:moveTo>
                <a:lnTo>
                  <a:pt x="588097" y="0"/>
                </a:lnTo>
                <a:lnTo>
                  <a:pt x="588097" y="588097"/>
                </a:lnTo>
                <a:lnTo>
                  <a:pt x="0" y="5880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9" name="TextBox 9"/>
          <p:cNvSpPr txBox="1"/>
          <p:nvPr/>
        </p:nvSpPr>
        <p:spPr>
          <a:xfrm>
            <a:off x="11126029" y="4895382"/>
            <a:ext cx="6573897" cy="4398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Standing up additional services in an emergency</a:t>
            </a:r>
          </a:p>
          <a:p>
            <a:pPr algn="l">
              <a:lnSpc>
                <a:spcPts val="33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3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Monitoring service capacity during an emergency</a:t>
            </a:r>
          </a:p>
          <a:p>
            <a:pPr algn="l">
              <a:lnSpc>
                <a:spcPts val="33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3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Monitoring preparedness such as practice readiness audits</a:t>
            </a:r>
          </a:p>
          <a:p>
            <a:pPr algn="l">
              <a:lnSpc>
                <a:spcPts val="33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543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Education and training</a:t>
            </a:r>
          </a:p>
        </p:txBody>
      </p:sp>
      <p:sp>
        <p:nvSpPr>
          <p:cNvPr id="10" name="Freeform 10"/>
          <p:cNvSpPr/>
          <p:nvPr/>
        </p:nvSpPr>
        <p:spPr>
          <a:xfrm>
            <a:off x="658118" y="5984762"/>
            <a:ext cx="588097" cy="588097"/>
          </a:xfrm>
          <a:custGeom>
            <a:avLst/>
            <a:gdLst/>
            <a:ahLst/>
            <a:cxnLst/>
            <a:rect l="l" t="t" r="r" b="b"/>
            <a:pathLst>
              <a:path w="588097" h="588097">
                <a:moveTo>
                  <a:pt x="0" y="0"/>
                </a:moveTo>
                <a:lnTo>
                  <a:pt x="588097" y="0"/>
                </a:lnTo>
                <a:lnTo>
                  <a:pt x="588097" y="588097"/>
                </a:lnTo>
                <a:lnTo>
                  <a:pt x="0" y="5880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1" name="Freeform 11"/>
          <p:cNvSpPr/>
          <p:nvPr/>
        </p:nvSpPr>
        <p:spPr>
          <a:xfrm>
            <a:off x="658118" y="7251913"/>
            <a:ext cx="588097" cy="588097"/>
          </a:xfrm>
          <a:custGeom>
            <a:avLst/>
            <a:gdLst/>
            <a:ahLst/>
            <a:cxnLst/>
            <a:rect l="l" t="t" r="r" b="b"/>
            <a:pathLst>
              <a:path w="588097" h="588097">
                <a:moveTo>
                  <a:pt x="0" y="0"/>
                </a:moveTo>
                <a:lnTo>
                  <a:pt x="588097" y="0"/>
                </a:lnTo>
                <a:lnTo>
                  <a:pt x="588097" y="588097"/>
                </a:lnTo>
                <a:lnTo>
                  <a:pt x="0" y="5880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2" name="Freeform 12"/>
          <p:cNvSpPr/>
          <p:nvPr/>
        </p:nvSpPr>
        <p:spPr>
          <a:xfrm>
            <a:off x="658118" y="8519064"/>
            <a:ext cx="588097" cy="588097"/>
          </a:xfrm>
          <a:custGeom>
            <a:avLst/>
            <a:gdLst/>
            <a:ahLst/>
            <a:cxnLst/>
            <a:rect l="l" t="t" r="r" b="b"/>
            <a:pathLst>
              <a:path w="588097" h="588097">
                <a:moveTo>
                  <a:pt x="0" y="0"/>
                </a:moveTo>
                <a:lnTo>
                  <a:pt x="588097" y="0"/>
                </a:lnTo>
                <a:lnTo>
                  <a:pt x="588097" y="588097"/>
                </a:lnTo>
                <a:lnTo>
                  <a:pt x="0" y="5880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3" name="Freeform 13"/>
          <p:cNvSpPr/>
          <p:nvPr/>
        </p:nvSpPr>
        <p:spPr>
          <a:xfrm>
            <a:off x="10416840" y="4933482"/>
            <a:ext cx="588097" cy="588097"/>
          </a:xfrm>
          <a:custGeom>
            <a:avLst/>
            <a:gdLst/>
            <a:ahLst/>
            <a:cxnLst/>
            <a:rect l="l" t="t" r="r" b="b"/>
            <a:pathLst>
              <a:path w="588097" h="588097">
                <a:moveTo>
                  <a:pt x="0" y="0"/>
                </a:moveTo>
                <a:lnTo>
                  <a:pt x="588097" y="0"/>
                </a:lnTo>
                <a:lnTo>
                  <a:pt x="588097" y="588097"/>
                </a:lnTo>
                <a:lnTo>
                  <a:pt x="0" y="5880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4" name="Freeform 14"/>
          <p:cNvSpPr/>
          <p:nvPr/>
        </p:nvSpPr>
        <p:spPr>
          <a:xfrm>
            <a:off x="10416840" y="6201090"/>
            <a:ext cx="588097" cy="588097"/>
          </a:xfrm>
          <a:custGeom>
            <a:avLst/>
            <a:gdLst/>
            <a:ahLst/>
            <a:cxnLst/>
            <a:rect l="l" t="t" r="r" b="b"/>
            <a:pathLst>
              <a:path w="588097" h="588097">
                <a:moveTo>
                  <a:pt x="0" y="0"/>
                </a:moveTo>
                <a:lnTo>
                  <a:pt x="588097" y="0"/>
                </a:lnTo>
                <a:lnTo>
                  <a:pt x="588097" y="588097"/>
                </a:lnTo>
                <a:lnTo>
                  <a:pt x="0" y="5880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5" name="Freeform 15"/>
          <p:cNvSpPr/>
          <p:nvPr/>
        </p:nvSpPr>
        <p:spPr>
          <a:xfrm>
            <a:off x="10416840" y="7545961"/>
            <a:ext cx="588097" cy="588097"/>
          </a:xfrm>
          <a:custGeom>
            <a:avLst/>
            <a:gdLst/>
            <a:ahLst/>
            <a:cxnLst/>
            <a:rect l="l" t="t" r="r" b="b"/>
            <a:pathLst>
              <a:path w="588097" h="588097">
                <a:moveTo>
                  <a:pt x="0" y="0"/>
                </a:moveTo>
                <a:lnTo>
                  <a:pt x="588097" y="0"/>
                </a:lnTo>
                <a:lnTo>
                  <a:pt x="588097" y="588098"/>
                </a:lnTo>
                <a:lnTo>
                  <a:pt x="0" y="5880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6" name="Freeform 16"/>
          <p:cNvSpPr/>
          <p:nvPr/>
        </p:nvSpPr>
        <p:spPr>
          <a:xfrm>
            <a:off x="10416840" y="8813112"/>
            <a:ext cx="588097" cy="588097"/>
          </a:xfrm>
          <a:custGeom>
            <a:avLst/>
            <a:gdLst/>
            <a:ahLst/>
            <a:cxnLst/>
            <a:rect l="l" t="t" r="r" b="b"/>
            <a:pathLst>
              <a:path w="588097" h="588097">
                <a:moveTo>
                  <a:pt x="0" y="0"/>
                </a:moveTo>
                <a:lnTo>
                  <a:pt x="588097" y="0"/>
                </a:lnTo>
                <a:lnTo>
                  <a:pt x="588097" y="588098"/>
                </a:lnTo>
                <a:lnTo>
                  <a:pt x="0" y="5880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7" name="TextBox 17"/>
          <p:cNvSpPr txBox="1"/>
          <p:nvPr/>
        </p:nvSpPr>
        <p:spPr>
          <a:xfrm>
            <a:off x="1368561" y="4699119"/>
            <a:ext cx="8555926" cy="431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3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Emergency preparedness communications</a:t>
            </a:r>
          </a:p>
          <a:p>
            <a:pPr algn="l">
              <a:lnSpc>
                <a:spcPts val="33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3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Plan for infectious disease scenarios and scenario training with the sector</a:t>
            </a:r>
          </a:p>
          <a:p>
            <a:pPr algn="l">
              <a:lnSpc>
                <a:spcPts val="33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3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Plan for climate-related disaster scenarios and scenario training with the sector</a:t>
            </a:r>
          </a:p>
          <a:p>
            <a:pPr algn="l">
              <a:lnSpc>
                <a:spcPts val="33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543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Identify workforce capacity, such as surge workforce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-37" y="9991760"/>
            <a:ext cx="18288038" cy="309709"/>
            <a:chOff x="0" y="0"/>
            <a:chExt cx="24384051" cy="41294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4384000" cy="412987"/>
            </a:xfrm>
            <a:custGeom>
              <a:avLst/>
              <a:gdLst/>
              <a:ahLst/>
              <a:cxnLst/>
              <a:rect l="l" t="t" r="r" b="b"/>
              <a:pathLst>
                <a:path w="24384000" h="412987">
                  <a:moveTo>
                    <a:pt x="0" y="0"/>
                  </a:moveTo>
                  <a:lnTo>
                    <a:pt x="24384000" y="0"/>
                  </a:lnTo>
                  <a:lnTo>
                    <a:pt x="24384000" y="412987"/>
                  </a:lnTo>
                  <a:lnTo>
                    <a:pt x="0" y="412987"/>
                  </a:lnTo>
                  <a:close/>
                </a:path>
              </a:pathLst>
            </a:custGeom>
            <a:solidFill>
              <a:srgbClr val="333F48"/>
            </a:solidFill>
          </p:spPr>
          <p:txBody>
            <a:bodyPr/>
            <a:lstStyle/>
            <a:p>
              <a:endParaRPr lang="en-AU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C0BEE94-C1BB-BC47-D06E-0653FAB44894}"/>
              </a:ext>
            </a:extLst>
          </p:cNvPr>
          <p:cNvSpPr/>
          <p:nvPr/>
        </p:nvSpPr>
        <p:spPr>
          <a:xfrm>
            <a:off x="-37" y="0"/>
            <a:ext cx="18288037" cy="1274824"/>
          </a:xfrm>
          <a:prstGeom prst="rect">
            <a:avLst/>
          </a:prstGeom>
          <a:solidFill>
            <a:srgbClr val="EDE04B"/>
          </a:solidFill>
          <a:ln>
            <a:solidFill>
              <a:srgbClr val="EDE0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3" name="Group 3"/>
          <p:cNvGrpSpPr/>
          <p:nvPr/>
        </p:nvGrpSpPr>
        <p:grpSpPr>
          <a:xfrm>
            <a:off x="588074" y="400542"/>
            <a:ext cx="17111853" cy="1287882"/>
            <a:chOff x="0" y="0"/>
            <a:chExt cx="22815804" cy="1717176"/>
          </a:xfrm>
        </p:grpSpPr>
        <p:sp>
          <p:nvSpPr>
            <p:cNvPr id="4" name="Freeform 4"/>
            <p:cNvSpPr/>
            <p:nvPr/>
          </p:nvSpPr>
          <p:spPr>
            <a:xfrm>
              <a:off x="12700" y="8705"/>
              <a:ext cx="22790404" cy="1699765"/>
            </a:xfrm>
            <a:custGeom>
              <a:avLst/>
              <a:gdLst/>
              <a:ahLst/>
              <a:cxnLst/>
              <a:rect l="l" t="t" r="r" b="b"/>
              <a:pathLst>
                <a:path w="22790404" h="1699765">
                  <a:moveTo>
                    <a:pt x="0" y="0"/>
                  </a:moveTo>
                  <a:lnTo>
                    <a:pt x="22790404" y="0"/>
                  </a:lnTo>
                  <a:lnTo>
                    <a:pt x="22790404" y="1699766"/>
                  </a:lnTo>
                  <a:lnTo>
                    <a:pt x="0" y="169976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22815804" cy="1717176"/>
            </a:xfrm>
            <a:custGeom>
              <a:avLst/>
              <a:gdLst/>
              <a:ahLst/>
              <a:cxnLst/>
              <a:rect l="l" t="t" r="r" b="b"/>
              <a:pathLst>
                <a:path w="22815804" h="1717176">
                  <a:moveTo>
                    <a:pt x="12700" y="0"/>
                  </a:moveTo>
                  <a:lnTo>
                    <a:pt x="22803104" y="0"/>
                  </a:lnTo>
                  <a:cubicBezTo>
                    <a:pt x="22810090" y="0"/>
                    <a:pt x="22815804" y="3917"/>
                    <a:pt x="22815804" y="8705"/>
                  </a:cubicBezTo>
                  <a:lnTo>
                    <a:pt x="22815804" y="1708471"/>
                  </a:lnTo>
                  <a:cubicBezTo>
                    <a:pt x="22815804" y="1713258"/>
                    <a:pt x="22810090" y="1717176"/>
                    <a:pt x="22803104" y="1717176"/>
                  </a:cubicBezTo>
                  <a:lnTo>
                    <a:pt x="12700" y="1717176"/>
                  </a:lnTo>
                  <a:cubicBezTo>
                    <a:pt x="5715" y="1717176"/>
                    <a:pt x="0" y="1713258"/>
                    <a:pt x="0" y="1708471"/>
                  </a:cubicBezTo>
                  <a:lnTo>
                    <a:pt x="0" y="8705"/>
                  </a:lnTo>
                  <a:cubicBezTo>
                    <a:pt x="0" y="3917"/>
                    <a:pt x="5715" y="0"/>
                    <a:pt x="12700" y="0"/>
                  </a:cubicBezTo>
                  <a:moveTo>
                    <a:pt x="12700" y="17410"/>
                  </a:moveTo>
                  <a:lnTo>
                    <a:pt x="12700" y="8705"/>
                  </a:lnTo>
                  <a:lnTo>
                    <a:pt x="25400" y="8705"/>
                  </a:lnTo>
                  <a:lnTo>
                    <a:pt x="25400" y="1708471"/>
                  </a:lnTo>
                  <a:lnTo>
                    <a:pt x="12700" y="1708471"/>
                  </a:lnTo>
                  <a:lnTo>
                    <a:pt x="12700" y="1699765"/>
                  </a:lnTo>
                  <a:lnTo>
                    <a:pt x="22803104" y="1699765"/>
                  </a:lnTo>
                  <a:lnTo>
                    <a:pt x="22803104" y="1708471"/>
                  </a:lnTo>
                  <a:lnTo>
                    <a:pt x="22790404" y="1708471"/>
                  </a:lnTo>
                  <a:lnTo>
                    <a:pt x="22790404" y="8705"/>
                  </a:lnTo>
                  <a:lnTo>
                    <a:pt x="22803104" y="8705"/>
                  </a:lnTo>
                  <a:lnTo>
                    <a:pt x="22803104" y="17410"/>
                  </a:lnTo>
                  <a:lnTo>
                    <a:pt x="12700" y="1741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955684" y="5506673"/>
            <a:ext cx="831336" cy="1049005"/>
          </a:xfrm>
          <a:custGeom>
            <a:avLst/>
            <a:gdLst/>
            <a:ahLst/>
            <a:cxnLst/>
            <a:rect l="l" t="t" r="r" b="b"/>
            <a:pathLst>
              <a:path w="831336" h="1049005">
                <a:moveTo>
                  <a:pt x="0" y="0"/>
                </a:moveTo>
                <a:lnTo>
                  <a:pt x="831336" y="0"/>
                </a:lnTo>
                <a:lnTo>
                  <a:pt x="831336" y="1049004"/>
                </a:lnTo>
                <a:lnTo>
                  <a:pt x="0" y="10490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7" name="Freeform 7"/>
          <p:cNvSpPr/>
          <p:nvPr/>
        </p:nvSpPr>
        <p:spPr>
          <a:xfrm>
            <a:off x="2711560" y="5506673"/>
            <a:ext cx="1120432" cy="1049005"/>
          </a:xfrm>
          <a:custGeom>
            <a:avLst/>
            <a:gdLst/>
            <a:ahLst/>
            <a:cxnLst/>
            <a:rect l="l" t="t" r="r" b="b"/>
            <a:pathLst>
              <a:path w="1120432" h="1049005">
                <a:moveTo>
                  <a:pt x="0" y="0"/>
                </a:moveTo>
                <a:lnTo>
                  <a:pt x="1120432" y="0"/>
                </a:lnTo>
                <a:lnTo>
                  <a:pt x="1120432" y="1049004"/>
                </a:lnTo>
                <a:lnTo>
                  <a:pt x="0" y="10490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8" name="Freeform 8"/>
          <p:cNvSpPr/>
          <p:nvPr/>
        </p:nvSpPr>
        <p:spPr>
          <a:xfrm>
            <a:off x="4760640" y="5506673"/>
            <a:ext cx="731681" cy="1049005"/>
          </a:xfrm>
          <a:custGeom>
            <a:avLst/>
            <a:gdLst/>
            <a:ahLst/>
            <a:cxnLst/>
            <a:rect l="l" t="t" r="r" b="b"/>
            <a:pathLst>
              <a:path w="731681" h="1049005">
                <a:moveTo>
                  <a:pt x="0" y="0"/>
                </a:moveTo>
                <a:lnTo>
                  <a:pt x="731680" y="0"/>
                </a:lnTo>
                <a:lnTo>
                  <a:pt x="731680" y="1049004"/>
                </a:lnTo>
                <a:lnTo>
                  <a:pt x="0" y="10490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9" name="TextBox 9"/>
          <p:cNvSpPr txBox="1"/>
          <p:nvPr/>
        </p:nvSpPr>
        <p:spPr>
          <a:xfrm>
            <a:off x="7560048" y="1876425"/>
            <a:ext cx="10554713" cy="60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Key activities for CHN in emergency planning identified include:</a:t>
            </a:r>
          </a:p>
          <a:p>
            <a:pPr algn="l">
              <a:lnSpc>
                <a:spcPts val="36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23900" lvl="1" indent="-361950" algn="l">
              <a:lnSpc>
                <a:spcPts val="3600"/>
              </a:lnSpc>
              <a:buFont typeface="Arial"/>
              <a:buChar char="•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Communications to primary care health sector</a:t>
            </a:r>
          </a:p>
          <a:p>
            <a:pPr marL="723900" lvl="1" indent="-361950" algn="l">
              <a:lnSpc>
                <a:spcPts val="3600"/>
              </a:lnSpc>
              <a:buFont typeface="Arial"/>
              <a:buChar char="•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Supporting the primary care sector and broader health sector in identifying people and strategies for proactively engaging e.g. significant heat wave - working with practices to identify at risk patients using data systems and recall.</a:t>
            </a:r>
          </a:p>
          <a:p>
            <a:pPr marL="723900" lvl="1" indent="-361950" algn="l">
              <a:lnSpc>
                <a:spcPts val="3600"/>
              </a:lnSpc>
              <a:buFont typeface="Arial"/>
              <a:buChar char="•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Monitoring and understanding capacity of primary care services and workforce during an emergency</a:t>
            </a:r>
          </a:p>
          <a:p>
            <a:pPr marL="723900" lvl="1" indent="-361950" algn="l">
              <a:lnSpc>
                <a:spcPts val="3600"/>
              </a:lnSpc>
              <a:buFont typeface="Arial"/>
              <a:buChar char="•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Supporting business continuity planning and response across primary care</a:t>
            </a:r>
          </a:p>
          <a:p>
            <a:pPr marL="723900" lvl="1" indent="-361950" algn="l">
              <a:lnSpc>
                <a:spcPts val="3600"/>
              </a:lnSpc>
              <a:buFont typeface="Arial"/>
              <a:buChar char="•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Collecting information from primary care stakeholders and feed back to ACT HCSD and Commonwealth Government.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88074" y="8971696"/>
            <a:ext cx="6971974" cy="47831"/>
            <a:chOff x="0" y="0"/>
            <a:chExt cx="1836240" cy="125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6240" cy="12597"/>
            </a:xfrm>
            <a:custGeom>
              <a:avLst/>
              <a:gdLst/>
              <a:ahLst/>
              <a:cxnLst/>
              <a:rect l="l" t="t" r="r" b="b"/>
              <a:pathLst>
                <a:path w="1836240" h="12597">
                  <a:moveTo>
                    <a:pt x="0" y="0"/>
                  </a:moveTo>
                  <a:lnTo>
                    <a:pt x="1836240" y="0"/>
                  </a:lnTo>
                  <a:lnTo>
                    <a:pt x="1836240" y="12597"/>
                  </a:lnTo>
                  <a:lnTo>
                    <a:pt x="0" y="12597"/>
                  </a:lnTo>
                  <a:close/>
                </a:path>
              </a:pathLst>
            </a:custGeom>
            <a:solidFill>
              <a:srgbClr val="EDE04B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0"/>
              <a:ext cx="1836240" cy="107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30"/>
                </a:lnSpc>
              </a:pPr>
              <a:endParaRPr dirty="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52167" y="581026"/>
            <a:ext cx="14573583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spc="-36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Capital Health Network’s Role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8074" y="1876425"/>
            <a:ext cx="5371020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CHN recently engaged with our 3 Advisory Councils – Clinical Council, General Practice Advisory Council, and Community Council - to identify priorities for CHN with regard to emergency preparedness and response.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52871" y="7125037"/>
            <a:ext cx="6041327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Councils emphasised importance of coordinated activity that complements and supports ACT Government-led responses.</a:t>
            </a:r>
          </a:p>
        </p:txBody>
      </p:sp>
      <p:sp>
        <p:nvSpPr>
          <p:cNvPr id="16" name="Freeform 16"/>
          <p:cNvSpPr/>
          <p:nvPr/>
        </p:nvSpPr>
        <p:spPr>
          <a:xfrm>
            <a:off x="635113" y="7362733"/>
            <a:ext cx="922044" cy="977000"/>
          </a:xfrm>
          <a:custGeom>
            <a:avLst/>
            <a:gdLst/>
            <a:ahLst/>
            <a:cxnLst/>
            <a:rect l="l" t="t" r="r" b="b"/>
            <a:pathLst>
              <a:path w="922044" h="977000">
                <a:moveTo>
                  <a:pt x="0" y="0"/>
                </a:moveTo>
                <a:lnTo>
                  <a:pt x="922044" y="0"/>
                </a:lnTo>
                <a:lnTo>
                  <a:pt x="922044" y="977000"/>
                </a:lnTo>
                <a:lnTo>
                  <a:pt x="0" y="97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5E0C886C-7C77-BD40-EB18-C2EF14B545B2}"/>
              </a:ext>
            </a:extLst>
          </p:cNvPr>
          <p:cNvGrpSpPr/>
          <p:nvPr/>
        </p:nvGrpSpPr>
        <p:grpSpPr>
          <a:xfrm>
            <a:off x="635113" y="6917344"/>
            <a:ext cx="6971974" cy="47831"/>
            <a:chOff x="0" y="0"/>
            <a:chExt cx="1836240" cy="12597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ADFEF127-21E7-B88C-9FA8-FF4BBF453017}"/>
                </a:ext>
              </a:extLst>
            </p:cNvPr>
            <p:cNvSpPr/>
            <p:nvPr/>
          </p:nvSpPr>
          <p:spPr>
            <a:xfrm>
              <a:off x="0" y="0"/>
              <a:ext cx="1836240" cy="12597"/>
            </a:xfrm>
            <a:custGeom>
              <a:avLst/>
              <a:gdLst/>
              <a:ahLst/>
              <a:cxnLst/>
              <a:rect l="l" t="t" r="r" b="b"/>
              <a:pathLst>
                <a:path w="1836240" h="12597">
                  <a:moveTo>
                    <a:pt x="0" y="0"/>
                  </a:moveTo>
                  <a:lnTo>
                    <a:pt x="1836240" y="0"/>
                  </a:lnTo>
                  <a:lnTo>
                    <a:pt x="1836240" y="12597"/>
                  </a:lnTo>
                  <a:lnTo>
                    <a:pt x="0" y="12597"/>
                  </a:lnTo>
                  <a:close/>
                </a:path>
              </a:pathLst>
            </a:custGeom>
            <a:solidFill>
              <a:srgbClr val="EDE04B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id="{B5250D3C-EDA6-81A5-0D61-B2769F5725D4}"/>
                </a:ext>
              </a:extLst>
            </p:cNvPr>
            <p:cNvSpPr txBox="1"/>
            <p:nvPr/>
          </p:nvSpPr>
          <p:spPr>
            <a:xfrm>
              <a:off x="0" y="-95250"/>
              <a:ext cx="1836240" cy="107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30"/>
                </a:lnSpc>
              </a:pPr>
              <a:endParaRPr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F8A7951F-082F-6316-62C6-B882A807366D}"/>
              </a:ext>
            </a:extLst>
          </p:cNvPr>
          <p:cNvSpPr/>
          <p:nvPr/>
        </p:nvSpPr>
        <p:spPr>
          <a:xfrm>
            <a:off x="-37" y="0"/>
            <a:ext cx="18288037" cy="1005942"/>
          </a:xfrm>
          <a:prstGeom prst="rect">
            <a:avLst/>
          </a:prstGeom>
          <a:solidFill>
            <a:srgbClr val="EDE04B"/>
          </a:solidFill>
          <a:ln>
            <a:solidFill>
              <a:srgbClr val="EDE0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3" name="Group 3"/>
          <p:cNvGrpSpPr/>
          <p:nvPr/>
        </p:nvGrpSpPr>
        <p:grpSpPr>
          <a:xfrm>
            <a:off x="588036" y="119692"/>
            <a:ext cx="17111853" cy="1388231"/>
            <a:chOff x="0" y="0"/>
            <a:chExt cx="22815804" cy="1760875"/>
          </a:xfrm>
        </p:grpSpPr>
        <p:sp>
          <p:nvSpPr>
            <p:cNvPr id="4" name="Freeform 4"/>
            <p:cNvSpPr/>
            <p:nvPr/>
          </p:nvSpPr>
          <p:spPr>
            <a:xfrm>
              <a:off x="12700" y="8927"/>
              <a:ext cx="22790404" cy="1743022"/>
            </a:xfrm>
            <a:custGeom>
              <a:avLst/>
              <a:gdLst/>
              <a:ahLst/>
              <a:cxnLst/>
              <a:rect l="l" t="t" r="r" b="b"/>
              <a:pathLst>
                <a:path w="22790404" h="1743022">
                  <a:moveTo>
                    <a:pt x="0" y="0"/>
                  </a:moveTo>
                  <a:lnTo>
                    <a:pt x="22790404" y="0"/>
                  </a:lnTo>
                  <a:lnTo>
                    <a:pt x="22790404" y="1743021"/>
                  </a:lnTo>
                  <a:lnTo>
                    <a:pt x="0" y="1743021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22815804" cy="1760875"/>
            </a:xfrm>
            <a:custGeom>
              <a:avLst/>
              <a:gdLst/>
              <a:ahLst/>
              <a:cxnLst/>
              <a:rect l="l" t="t" r="r" b="b"/>
              <a:pathLst>
                <a:path w="22815804" h="1760875">
                  <a:moveTo>
                    <a:pt x="12700" y="0"/>
                  </a:moveTo>
                  <a:lnTo>
                    <a:pt x="22803104" y="0"/>
                  </a:lnTo>
                  <a:cubicBezTo>
                    <a:pt x="22810090" y="0"/>
                    <a:pt x="22815804" y="4017"/>
                    <a:pt x="22815804" y="8927"/>
                  </a:cubicBezTo>
                  <a:lnTo>
                    <a:pt x="22815804" y="1751948"/>
                  </a:lnTo>
                  <a:cubicBezTo>
                    <a:pt x="22815804" y="1756858"/>
                    <a:pt x="22810090" y="1760875"/>
                    <a:pt x="22803104" y="1760875"/>
                  </a:cubicBezTo>
                  <a:lnTo>
                    <a:pt x="12700" y="1760875"/>
                  </a:lnTo>
                  <a:cubicBezTo>
                    <a:pt x="5715" y="1760875"/>
                    <a:pt x="0" y="1756858"/>
                    <a:pt x="0" y="1751948"/>
                  </a:cubicBezTo>
                  <a:lnTo>
                    <a:pt x="0" y="8927"/>
                  </a:lnTo>
                  <a:cubicBezTo>
                    <a:pt x="0" y="4017"/>
                    <a:pt x="5715" y="0"/>
                    <a:pt x="12700" y="0"/>
                  </a:cubicBezTo>
                  <a:moveTo>
                    <a:pt x="12700" y="17853"/>
                  </a:moveTo>
                  <a:lnTo>
                    <a:pt x="12700" y="8927"/>
                  </a:lnTo>
                  <a:lnTo>
                    <a:pt x="25400" y="8927"/>
                  </a:lnTo>
                  <a:lnTo>
                    <a:pt x="25400" y="1751948"/>
                  </a:lnTo>
                  <a:lnTo>
                    <a:pt x="12700" y="1751948"/>
                  </a:lnTo>
                  <a:lnTo>
                    <a:pt x="12700" y="1743022"/>
                  </a:lnTo>
                  <a:lnTo>
                    <a:pt x="22803104" y="1743022"/>
                  </a:lnTo>
                  <a:lnTo>
                    <a:pt x="22803104" y="1751948"/>
                  </a:lnTo>
                  <a:lnTo>
                    <a:pt x="22790404" y="1751948"/>
                  </a:lnTo>
                  <a:lnTo>
                    <a:pt x="22790404" y="8927"/>
                  </a:lnTo>
                  <a:lnTo>
                    <a:pt x="22803104" y="8927"/>
                  </a:lnTo>
                  <a:lnTo>
                    <a:pt x="22803104" y="17853"/>
                  </a:lnTo>
                  <a:lnTo>
                    <a:pt x="12700" y="17853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277059" y="4862638"/>
            <a:ext cx="5731998" cy="4889225"/>
          </a:xfrm>
          <a:custGeom>
            <a:avLst/>
            <a:gdLst/>
            <a:ahLst/>
            <a:cxnLst/>
            <a:rect l="l" t="t" r="r" b="b"/>
            <a:pathLst>
              <a:path w="5731998" h="4889225">
                <a:moveTo>
                  <a:pt x="0" y="0"/>
                </a:moveTo>
                <a:lnTo>
                  <a:pt x="5731998" y="0"/>
                </a:lnTo>
                <a:lnTo>
                  <a:pt x="5731998" y="4889225"/>
                </a:lnTo>
                <a:lnTo>
                  <a:pt x="0" y="488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551" r="-37693"/>
            </a:stretch>
          </a:blipFill>
        </p:spPr>
        <p:txBody>
          <a:bodyPr/>
          <a:lstStyle/>
          <a:p>
            <a:endParaRPr lang="en-AU" dirty="0"/>
          </a:p>
        </p:txBody>
      </p:sp>
      <p:grpSp>
        <p:nvGrpSpPr>
          <p:cNvPr id="7" name="Group 7"/>
          <p:cNvGrpSpPr/>
          <p:nvPr/>
        </p:nvGrpSpPr>
        <p:grpSpPr>
          <a:xfrm>
            <a:off x="4126603" y="4820999"/>
            <a:ext cx="3954798" cy="743519"/>
            <a:chOff x="0" y="0"/>
            <a:chExt cx="1992168" cy="3745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92168" cy="374536"/>
            </a:xfrm>
            <a:custGeom>
              <a:avLst/>
              <a:gdLst/>
              <a:ahLst/>
              <a:cxnLst/>
              <a:rect l="l" t="t" r="r" b="b"/>
              <a:pathLst>
                <a:path w="1992168" h="374536">
                  <a:moveTo>
                    <a:pt x="0" y="0"/>
                  </a:moveTo>
                  <a:lnTo>
                    <a:pt x="1992168" y="0"/>
                  </a:lnTo>
                  <a:lnTo>
                    <a:pt x="1992168" y="374536"/>
                  </a:lnTo>
                  <a:lnTo>
                    <a:pt x="0" y="3745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1992168" cy="393586"/>
            </a:xfrm>
            <a:prstGeom prst="rect">
              <a:avLst/>
            </a:prstGeom>
          </p:spPr>
          <p:txBody>
            <a:bodyPr lIns="84847" tIns="84847" rIns="84847" bIns="84847" rtlCol="0" anchor="ctr"/>
            <a:lstStyle/>
            <a:p>
              <a:pPr algn="ctr">
                <a:lnSpc>
                  <a:spcPts val="343"/>
                </a:lnSpc>
              </a:pPr>
              <a:endParaRPr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093292" y="4820999"/>
            <a:ext cx="3954798" cy="743519"/>
            <a:chOff x="0" y="0"/>
            <a:chExt cx="1992168" cy="37453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92168" cy="374536"/>
            </a:xfrm>
            <a:custGeom>
              <a:avLst/>
              <a:gdLst/>
              <a:ahLst/>
              <a:cxnLst/>
              <a:rect l="l" t="t" r="r" b="b"/>
              <a:pathLst>
                <a:path w="1992168" h="374536">
                  <a:moveTo>
                    <a:pt x="0" y="0"/>
                  </a:moveTo>
                  <a:lnTo>
                    <a:pt x="1992168" y="0"/>
                  </a:lnTo>
                  <a:lnTo>
                    <a:pt x="1992168" y="374536"/>
                  </a:lnTo>
                  <a:lnTo>
                    <a:pt x="0" y="3745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1992168" cy="393586"/>
            </a:xfrm>
            <a:prstGeom prst="rect">
              <a:avLst/>
            </a:prstGeom>
          </p:spPr>
          <p:txBody>
            <a:bodyPr lIns="84847" tIns="84847" rIns="84847" bIns="84847" rtlCol="0" anchor="ctr"/>
            <a:lstStyle/>
            <a:p>
              <a:pPr algn="ctr">
                <a:lnSpc>
                  <a:spcPts val="343"/>
                </a:lnSpc>
              </a:pPr>
              <a:endParaRPr dirty="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059982" y="4820999"/>
            <a:ext cx="3954798" cy="743519"/>
            <a:chOff x="0" y="0"/>
            <a:chExt cx="1992168" cy="37453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92168" cy="374536"/>
            </a:xfrm>
            <a:custGeom>
              <a:avLst/>
              <a:gdLst/>
              <a:ahLst/>
              <a:cxnLst/>
              <a:rect l="l" t="t" r="r" b="b"/>
              <a:pathLst>
                <a:path w="1992168" h="374536">
                  <a:moveTo>
                    <a:pt x="0" y="0"/>
                  </a:moveTo>
                  <a:lnTo>
                    <a:pt x="1992168" y="0"/>
                  </a:lnTo>
                  <a:lnTo>
                    <a:pt x="1992168" y="374536"/>
                  </a:lnTo>
                  <a:lnTo>
                    <a:pt x="0" y="3745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1992168" cy="393586"/>
            </a:xfrm>
            <a:prstGeom prst="rect">
              <a:avLst/>
            </a:prstGeom>
          </p:spPr>
          <p:txBody>
            <a:bodyPr lIns="84847" tIns="84847" rIns="84847" bIns="84847" rtlCol="0" anchor="ctr"/>
            <a:lstStyle/>
            <a:p>
              <a:pPr algn="ctr">
                <a:lnSpc>
                  <a:spcPts val="343"/>
                </a:lnSpc>
              </a:pPr>
              <a:endParaRPr dirty="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77059" y="2026571"/>
            <a:ext cx="3475773" cy="1725201"/>
            <a:chOff x="0" y="-123825"/>
            <a:chExt cx="4634364" cy="2300268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123825"/>
              <a:ext cx="4634364" cy="2110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rgbClr val="333F4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CHN’s Quality Improvement Team can: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1925117" y="1392313"/>
              <a:ext cx="784130" cy="784130"/>
            </a:xfrm>
            <a:custGeom>
              <a:avLst/>
              <a:gdLst/>
              <a:ahLst/>
              <a:cxnLst/>
              <a:rect l="l" t="t" r="r" b="b"/>
              <a:pathLst>
                <a:path w="784130" h="784130">
                  <a:moveTo>
                    <a:pt x="0" y="0"/>
                  </a:moveTo>
                  <a:lnTo>
                    <a:pt x="784130" y="0"/>
                  </a:lnTo>
                  <a:lnTo>
                    <a:pt x="784130" y="784130"/>
                  </a:lnTo>
                  <a:lnTo>
                    <a:pt x="0" y="784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389338" y="5932919"/>
            <a:ext cx="9421289" cy="4287999"/>
            <a:chOff x="0" y="0"/>
            <a:chExt cx="12561719" cy="5717332"/>
          </a:xfrm>
        </p:grpSpPr>
        <p:sp>
          <p:nvSpPr>
            <p:cNvPr id="20" name="Freeform 20"/>
            <p:cNvSpPr/>
            <p:nvPr/>
          </p:nvSpPr>
          <p:spPr>
            <a:xfrm>
              <a:off x="6879979" y="74529"/>
              <a:ext cx="5560828" cy="5604168"/>
            </a:xfrm>
            <a:custGeom>
              <a:avLst/>
              <a:gdLst/>
              <a:ahLst/>
              <a:cxnLst/>
              <a:rect l="l" t="t" r="r" b="b"/>
              <a:pathLst>
                <a:path w="5560828" h="5604168">
                  <a:moveTo>
                    <a:pt x="0" y="0"/>
                  </a:moveTo>
                  <a:lnTo>
                    <a:pt x="5560827" y="0"/>
                  </a:lnTo>
                  <a:lnTo>
                    <a:pt x="5560827" y="5604168"/>
                  </a:lnTo>
                  <a:lnTo>
                    <a:pt x="0" y="56041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202" t="-1912" r="-2975" b="-1271"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6844387" y="0"/>
              <a:ext cx="5717332" cy="5717332"/>
            </a:xfrm>
            <a:custGeom>
              <a:avLst/>
              <a:gdLst/>
              <a:ahLst/>
              <a:cxnLst/>
              <a:rect l="l" t="t" r="r" b="b"/>
              <a:pathLst>
                <a:path w="5717332" h="5717332">
                  <a:moveTo>
                    <a:pt x="0" y="0"/>
                  </a:moveTo>
                  <a:lnTo>
                    <a:pt x="5717332" y="0"/>
                  </a:lnTo>
                  <a:lnTo>
                    <a:pt x="5717332" y="5717332"/>
                  </a:lnTo>
                  <a:lnTo>
                    <a:pt x="0" y="5717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7186858" y="377287"/>
              <a:ext cx="5023834" cy="2104975"/>
              <a:chOff x="0" y="0"/>
              <a:chExt cx="969934" cy="4064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96993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969934" h="406400">
                    <a:moveTo>
                      <a:pt x="0" y="0"/>
                    </a:moveTo>
                    <a:lnTo>
                      <a:pt x="969934" y="0"/>
                    </a:lnTo>
                    <a:lnTo>
                      <a:pt x="969934" y="406400"/>
                    </a:lnTo>
                    <a:lnTo>
                      <a:pt x="0" y="406400"/>
                    </a:lnTo>
                    <a:close/>
                  </a:path>
                </a:pathLst>
              </a:custGeom>
              <a:solidFill>
                <a:srgbClr val="333F48"/>
              </a:solidFill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95250"/>
                <a:ext cx="969934" cy="5016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30"/>
                  </a:lnSpc>
                </a:pPr>
                <a:endParaRPr dirty="0"/>
              </a:p>
            </p:txBody>
          </p:sp>
        </p:grpSp>
        <p:sp>
          <p:nvSpPr>
            <p:cNvPr id="25" name="Freeform 25"/>
            <p:cNvSpPr/>
            <p:nvPr/>
          </p:nvSpPr>
          <p:spPr>
            <a:xfrm>
              <a:off x="8884714" y="514710"/>
              <a:ext cx="1708274" cy="1798183"/>
            </a:xfrm>
            <a:custGeom>
              <a:avLst/>
              <a:gdLst/>
              <a:ahLst/>
              <a:cxnLst/>
              <a:rect l="l" t="t" r="r" b="b"/>
              <a:pathLst>
                <a:path w="1708274" h="1798183">
                  <a:moveTo>
                    <a:pt x="0" y="0"/>
                  </a:moveTo>
                  <a:lnTo>
                    <a:pt x="1708274" y="0"/>
                  </a:lnTo>
                  <a:lnTo>
                    <a:pt x="1708274" y="1798183"/>
                  </a:lnTo>
                  <a:lnTo>
                    <a:pt x="0" y="17981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225318" y="2628359"/>
              <a:ext cx="4870149" cy="2685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55"/>
                </a:lnSpc>
              </a:pPr>
              <a:r>
                <a:rPr lang="en-US" sz="2253" dirty="0">
                  <a:solidFill>
                    <a:srgbClr val="333F4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Coordinate and deliver post-event supports such as mental health support for health professionals and business continuity support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23355" y="74529"/>
              <a:ext cx="5573065" cy="5604168"/>
            </a:xfrm>
            <a:custGeom>
              <a:avLst/>
              <a:gdLst/>
              <a:ahLst/>
              <a:cxnLst/>
              <a:rect l="l" t="t" r="r" b="b"/>
              <a:pathLst>
                <a:path w="5573065" h="5604168">
                  <a:moveTo>
                    <a:pt x="0" y="0"/>
                  </a:moveTo>
                  <a:lnTo>
                    <a:pt x="5573065" y="0"/>
                  </a:lnTo>
                  <a:lnTo>
                    <a:pt x="5573065" y="5604168"/>
                  </a:lnTo>
                  <a:lnTo>
                    <a:pt x="0" y="56041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980" t="-1912" r="-2968" b="-1271"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0" y="0"/>
              <a:ext cx="5717332" cy="5717332"/>
            </a:xfrm>
            <a:custGeom>
              <a:avLst/>
              <a:gdLst/>
              <a:ahLst/>
              <a:cxnLst/>
              <a:rect l="l" t="t" r="r" b="b"/>
              <a:pathLst>
                <a:path w="5717332" h="5717332">
                  <a:moveTo>
                    <a:pt x="0" y="0"/>
                  </a:moveTo>
                  <a:lnTo>
                    <a:pt x="5717332" y="0"/>
                  </a:lnTo>
                  <a:lnTo>
                    <a:pt x="5717332" y="5717332"/>
                  </a:lnTo>
                  <a:lnTo>
                    <a:pt x="0" y="5717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355434" y="377287"/>
              <a:ext cx="5023834" cy="2104975"/>
              <a:chOff x="0" y="0"/>
              <a:chExt cx="969934" cy="4064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96993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969934" h="406400">
                    <a:moveTo>
                      <a:pt x="0" y="0"/>
                    </a:moveTo>
                    <a:lnTo>
                      <a:pt x="969934" y="0"/>
                    </a:lnTo>
                    <a:lnTo>
                      <a:pt x="969934" y="406400"/>
                    </a:lnTo>
                    <a:lnTo>
                      <a:pt x="0" y="406400"/>
                    </a:lnTo>
                    <a:close/>
                  </a:path>
                </a:pathLst>
              </a:custGeom>
              <a:solidFill>
                <a:srgbClr val="333F48"/>
              </a:solidFill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57150"/>
                <a:ext cx="969934" cy="463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30"/>
                  </a:lnSpc>
                </a:pPr>
                <a:endParaRPr dirty="0"/>
              </a:p>
            </p:txBody>
          </p:sp>
        </p:grpSp>
        <p:sp>
          <p:nvSpPr>
            <p:cNvPr id="32" name="Freeform 32"/>
            <p:cNvSpPr/>
            <p:nvPr/>
          </p:nvSpPr>
          <p:spPr>
            <a:xfrm>
              <a:off x="2126615" y="659627"/>
              <a:ext cx="1601245" cy="1652317"/>
            </a:xfrm>
            <a:custGeom>
              <a:avLst/>
              <a:gdLst/>
              <a:ahLst/>
              <a:cxnLst/>
              <a:rect l="l" t="t" r="r" b="b"/>
              <a:pathLst>
                <a:path w="1601245" h="1652317">
                  <a:moveTo>
                    <a:pt x="0" y="0"/>
                  </a:moveTo>
                  <a:lnTo>
                    <a:pt x="1601246" y="0"/>
                  </a:lnTo>
                  <a:lnTo>
                    <a:pt x="1601246" y="1652317"/>
                  </a:lnTo>
                  <a:lnTo>
                    <a:pt x="0" y="16523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13718" y="2859430"/>
              <a:ext cx="5089897" cy="16192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51"/>
                </a:lnSpc>
              </a:pPr>
              <a:r>
                <a:rPr lang="en-US" sz="2250" dirty="0">
                  <a:solidFill>
                    <a:srgbClr val="333F4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Coordinate and support vaccination programs, PPE delivery, workforce support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3960002" y="1607773"/>
            <a:ext cx="14221378" cy="4287999"/>
            <a:chOff x="0" y="0"/>
            <a:chExt cx="18961837" cy="5717332"/>
          </a:xfrm>
        </p:grpSpPr>
        <p:sp>
          <p:nvSpPr>
            <p:cNvPr id="35" name="Freeform 35"/>
            <p:cNvSpPr/>
            <p:nvPr/>
          </p:nvSpPr>
          <p:spPr>
            <a:xfrm>
              <a:off x="23355" y="0"/>
              <a:ext cx="5573065" cy="5678698"/>
            </a:xfrm>
            <a:custGeom>
              <a:avLst/>
              <a:gdLst/>
              <a:ahLst/>
              <a:cxnLst/>
              <a:rect l="l" t="t" r="r" b="b"/>
              <a:pathLst>
                <a:path w="5573065" h="5678697">
                  <a:moveTo>
                    <a:pt x="0" y="0"/>
                  </a:moveTo>
                  <a:lnTo>
                    <a:pt x="5573065" y="0"/>
                  </a:lnTo>
                  <a:lnTo>
                    <a:pt x="5573065" y="5678697"/>
                  </a:lnTo>
                  <a:lnTo>
                    <a:pt x="0" y="5678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980" t="-574" r="-2968" b="-1255"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0" y="0"/>
              <a:ext cx="5717332" cy="5717332"/>
            </a:xfrm>
            <a:custGeom>
              <a:avLst/>
              <a:gdLst/>
              <a:ahLst/>
              <a:cxnLst/>
              <a:rect l="l" t="t" r="r" b="b"/>
              <a:pathLst>
                <a:path w="5717332" h="5717332">
                  <a:moveTo>
                    <a:pt x="0" y="0"/>
                  </a:moveTo>
                  <a:lnTo>
                    <a:pt x="5717332" y="0"/>
                  </a:lnTo>
                  <a:lnTo>
                    <a:pt x="5717332" y="5717332"/>
                  </a:lnTo>
                  <a:lnTo>
                    <a:pt x="0" y="5717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6649478" y="0"/>
              <a:ext cx="5569194" cy="5678697"/>
            </a:xfrm>
            <a:custGeom>
              <a:avLst/>
              <a:gdLst/>
              <a:ahLst/>
              <a:cxnLst/>
              <a:rect l="l" t="t" r="r" b="b"/>
              <a:pathLst>
                <a:path w="5569194" h="5678697">
                  <a:moveTo>
                    <a:pt x="0" y="0"/>
                  </a:moveTo>
                  <a:lnTo>
                    <a:pt x="5569194" y="0"/>
                  </a:lnTo>
                  <a:lnTo>
                    <a:pt x="5569194" y="5678697"/>
                  </a:lnTo>
                  <a:lnTo>
                    <a:pt x="0" y="5678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50" t="-574" r="-2970" b="-1255"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6622253" y="0"/>
              <a:ext cx="5717332" cy="5717332"/>
            </a:xfrm>
            <a:custGeom>
              <a:avLst/>
              <a:gdLst/>
              <a:ahLst/>
              <a:cxnLst/>
              <a:rect l="l" t="t" r="r" b="b"/>
              <a:pathLst>
                <a:path w="5717332" h="5717332">
                  <a:moveTo>
                    <a:pt x="0" y="0"/>
                  </a:moveTo>
                  <a:lnTo>
                    <a:pt x="5717332" y="0"/>
                  </a:lnTo>
                  <a:lnTo>
                    <a:pt x="5717332" y="5717332"/>
                  </a:lnTo>
                  <a:lnTo>
                    <a:pt x="0" y="5717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13244505" y="0"/>
              <a:ext cx="5596420" cy="5678697"/>
            </a:xfrm>
            <a:custGeom>
              <a:avLst/>
              <a:gdLst/>
              <a:ahLst/>
              <a:cxnLst/>
              <a:rect l="l" t="t" r="r" b="b"/>
              <a:pathLst>
                <a:path w="5596420" h="5678697">
                  <a:moveTo>
                    <a:pt x="0" y="0"/>
                  </a:moveTo>
                  <a:lnTo>
                    <a:pt x="5596420" y="0"/>
                  </a:lnTo>
                  <a:lnTo>
                    <a:pt x="5596420" y="5678697"/>
                  </a:lnTo>
                  <a:lnTo>
                    <a:pt x="0" y="5678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9" t="-574" r="-2956" b="-1255"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13244505" y="0"/>
              <a:ext cx="5717332" cy="5717332"/>
            </a:xfrm>
            <a:custGeom>
              <a:avLst/>
              <a:gdLst/>
              <a:ahLst/>
              <a:cxnLst/>
              <a:rect l="l" t="t" r="r" b="b"/>
              <a:pathLst>
                <a:path w="5717332" h="5717332">
                  <a:moveTo>
                    <a:pt x="0" y="0"/>
                  </a:moveTo>
                  <a:lnTo>
                    <a:pt x="5717332" y="0"/>
                  </a:lnTo>
                  <a:lnTo>
                    <a:pt x="5717332" y="5717332"/>
                  </a:lnTo>
                  <a:lnTo>
                    <a:pt x="0" y="5717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355434" y="360220"/>
              <a:ext cx="5023834" cy="2104975"/>
              <a:chOff x="0" y="0"/>
              <a:chExt cx="969934" cy="40640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96993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969934" h="406400">
                    <a:moveTo>
                      <a:pt x="0" y="0"/>
                    </a:moveTo>
                    <a:lnTo>
                      <a:pt x="969934" y="0"/>
                    </a:lnTo>
                    <a:lnTo>
                      <a:pt x="969934" y="406400"/>
                    </a:lnTo>
                    <a:lnTo>
                      <a:pt x="0" y="406400"/>
                    </a:lnTo>
                    <a:close/>
                  </a:path>
                </a:pathLst>
              </a:custGeom>
              <a:solidFill>
                <a:srgbClr val="333F48"/>
              </a:solidFill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95250"/>
                <a:ext cx="969934" cy="5016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30"/>
                  </a:lnSpc>
                </a:pPr>
                <a:endParaRPr dirty="0"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6969002" y="360220"/>
              <a:ext cx="5023834" cy="2104975"/>
              <a:chOff x="0" y="0"/>
              <a:chExt cx="969934" cy="4064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96993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969934" h="406400">
                    <a:moveTo>
                      <a:pt x="0" y="0"/>
                    </a:moveTo>
                    <a:lnTo>
                      <a:pt x="969934" y="0"/>
                    </a:lnTo>
                    <a:lnTo>
                      <a:pt x="969934" y="406400"/>
                    </a:lnTo>
                    <a:lnTo>
                      <a:pt x="0" y="406400"/>
                    </a:lnTo>
                    <a:close/>
                  </a:path>
                </a:pathLst>
              </a:custGeom>
              <a:solidFill>
                <a:srgbClr val="333F48"/>
              </a:solidFill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95250"/>
                <a:ext cx="969934" cy="5016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30"/>
                  </a:lnSpc>
                </a:pPr>
                <a:endParaRPr dirty="0"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13594021" y="360220"/>
              <a:ext cx="5023834" cy="2104975"/>
              <a:chOff x="0" y="0"/>
              <a:chExt cx="969934" cy="4064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96993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969934" h="406400">
                    <a:moveTo>
                      <a:pt x="0" y="0"/>
                    </a:moveTo>
                    <a:lnTo>
                      <a:pt x="969934" y="0"/>
                    </a:lnTo>
                    <a:lnTo>
                      <a:pt x="969934" y="406400"/>
                    </a:lnTo>
                    <a:lnTo>
                      <a:pt x="0" y="406400"/>
                    </a:lnTo>
                    <a:close/>
                  </a:path>
                </a:pathLst>
              </a:custGeom>
              <a:solidFill>
                <a:srgbClr val="333F48"/>
              </a:solidFill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0" y="-95250"/>
                <a:ext cx="969934" cy="5016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30"/>
                  </a:lnSpc>
                </a:pPr>
                <a:endParaRPr dirty="0"/>
              </a:p>
            </p:txBody>
          </p:sp>
        </p:grpSp>
        <p:sp>
          <p:nvSpPr>
            <p:cNvPr id="50" name="Freeform 50"/>
            <p:cNvSpPr/>
            <p:nvPr/>
          </p:nvSpPr>
          <p:spPr>
            <a:xfrm>
              <a:off x="1926594" y="471196"/>
              <a:ext cx="1801266" cy="1847453"/>
            </a:xfrm>
            <a:custGeom>
              <a:avLst/>
              <a:gdLst/>
              <a:ahLst/>
              <a:cxnLst/>
              <a:rect l="l" t="t" r="r" b="b"/>
              <a:pathLst>
                <a:path w="1801266" h="1847453">
                  <a:moveTo>
                    <a:pt x="0" y="0"/>
                  </a:moveTo>
                  <a:lnTo>
                    <a:pt x="1801267" y="0"/>
                  </a:lnTo>
                  <a:lnTo>
                    <a:pt x="1801267" y="1847452"/>
                  </a:lnTo>
                  <a:lnTo>
                    <a:pt x="0" y="1847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8424163" y="544982"/>
              <a:ext cx="2162555" cy="1735451"/>
            </a:xfrm>
            <a:custGeom>
              <a:avLst/>
              <a:gdLst/>
              <a:ahLst/>
              <a:cxnLst/>
              <a:rect l="l" t="t" r="r" b="b"/>
              <a:pathLst>
                <a:path w="2162555" h="1735451">
                  <a:moveTo>
                    <a:pt x="0" y="0"/>
                  </a:moveTo>
                  <a:lnTo>
                    <a:pt x="2162556" y="0"/>
                  </a:lnTo>
                  <a:lnTo>
                    <a:pt x="2162556" y="1735450"/>
                  </a:lnTo>
                  <a:lnTo>
                    <a:pt x="0" y="1735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15435059" y="564461"/>
              <a:ext cx="1515591" cy="1660922"/>
            </a:xfrm>
            <a:custGeom>
              <a:avLst/>
              <a:gdLst/>
              <a:ahLst/>
              <a:cxnLst/>
              <a:rect l="l" t="t" r="r" b="b"/>
              <a:pathLst>
                <a:path w="1515591" h="1660922">
                  <a:moveTo>
                    <a:pt x="0" y="0"/>
                  </a:moveTo>
                  <a:lnTo>
                    <a:pt x="1515592" y="0"/>
                  </a:lnTo>
                  <a:lnTo>
                    <a:pt x="1515592" y="1660922"/>
                  </a:lnTo>
                  <a:lnTo>
                    <a:pt x="0" y="16609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6935970" y="2515473"/>
              <a:ext cx="5089897" cy="26860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51"/>
                </a:lnSpc>
              </a:pPr>
              <a:r>
                <a:rPr lang="en-US" sz="2250" dirty="0">
                  <a:solidFill>
                    <a:srgbClr val="333F4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Coordinate communication and engagement with general practice, pharmacy, residential aged care homes and allied health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313156" y="2726501"/>
              <a:ext cx="5089897" cy="21526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51"/>
                </a:lnSpc>
              </a:pPr>
              <a:r>
                <a:rPr lang="en-US" sz="2250" dirty="0">
                  <a:solidFill>
                    <a:srgbClr val="333F4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Support communications to health professionals to disseminate public health and clinical updates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3594021" y="2726501"/>
              <a:ext cx="5089897" cy="16192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51"/>
                </a:lnSpc>
              </a:pPr>
              <a:r>
                <a:rPr lang="en-US" sz="2250" dirty="0">
                  <a:solidFill>
                    <a:srgbClr val="333F4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Coordinate education, webinars and events with primary health professionals and stakeholders</a:t>
              </a:r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869345" y="334949"/>
            <a:ext cx="16852769" cy="114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spc="-32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Current capacity and capability: </a:t>
            </a:r>
            <a:br>
              <a:rPr lang="en-US" sz="5400" b="1" spc="-32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</a:br>
            <a:r>
              <a:rPr lang="en-US" sz="5400" b="1" spc="-32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Primary Care Engagement and Communication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-37" y="10253844"/>
            <a:ext cx="18288038" cy="47625"/>
            <a:chOff x="0" y="0"/>
            <a:chExt cx="24384051" cy="635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24384000" cy="63542"/>
            </a:xfrm>
            <a:custGeom>
              <a:avLst/>
              <a:gdLst/>
              <a:ahLst/>
              <a:cxnLst/>
              <a:rect l="l" t="t" r="r" b="b"/>
              <a:pathLst>
                <a:path w="24384000" h="63542">
                  <a:moveTo>
                    <a:pt x="0" y="0"/>
                  </a:moveTo>
                  <a:lnTo>
                    <a:pt x="24384000" y="0"/>
                  </a:lnTo>
                  <a:lnTo>
                    <a:pt x="24384000" y="63542"/>
                  </a:lnTo>
                  <a:lnTo>
                    <a:pt x="0" y="63542"/>
                  </a:lnTo>
                  <a:close/>
                </a:path>
              </a:pathLst>
            </a:custGeom>
            <a:solidFill>
              <a:srgbClr val="333F48"/>
            </a:solidFill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0F24C985-973A-8497-7F9C-A0DD68AF85B8}"/>
              </a:ext>
            </a:extLst>
          </p:cNvPr>
          <p:cNvSpPr/>
          <p:nvPr/>
        </p:nvSpPr>
        <p:spPr>
          <a:xfrm>
            <a:off x="4229634" y="5552156"/>
            <a:ext cx="3782658" cy="155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5A7BEB8-8F62-86DF-7F87-AEA520EE1FED}"/>
              </a:ext>
            </a:extLst>
          </p:cNvPr>
          <p:cNvSpPr/>
          <p:nvPr/>
        </p:nvSpPr>
        <p:spPr>
          <a:xfrm>
            <a:off x="-37" y="0"/>
            <a:ext cx="18288037" cy="1181100"/>
          </a:xfrm>
          <a:prstGeom prst="rect">
            <a:avLst/>
          </a:prstGeom>
          <a:solidFill>
            <a:srgbClr val="EDE04B"/>
          </a:solidFill>
          <a:ln>
            <a:solidFill>
              <a:srgbClr val="EDE0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3" name="Group 3"/>
          <p:cNvGrpSpPr/>
          <p:nvPr/>
        </p:nvGrpSpPr>
        <p:grpSpPr>
          <a:xfrm>
            <a:off x="588074" y="282064"/>
            <a:ext cx="17111853" cy="1364551"/>
            <a:chOff x="0" y="0"/>
            <a:chExt cx="22815804" cy="1819402"/>
          </a:xfrm>
        </p:grpSpPr>
        <p:sp>
          <p:nvSpPr>
            <p:cNvPr id="4" name="Freeform 4"/>
            <p:cNvSpPr/>
            <p:nvPr/>
          </p:nvSpPr>
          <p:spPr>
            <a:xfrm>
              <a:off x="12700" y="9223"/>
              <a:ext cx="22790404" cy="1800955"/>
            </a:xfrm>
            <a:custGeom>
              <a:avLst/>
              <a:gdLst/>
              <a:ahLst/>
              <a:cxnLst/>
              <a:rect l="l" t="t" r="r" b="b"/>
              <a:pathLst>
                <a:path w="22790404" h="1800955">
                  <a:moveTo>
                    <a:pt x="0" y="0"/>
                  </a:moveTo>
                  <a:lnTo>
                    <a:pt x="22790404" y="0"/>
                  </a:lnTo>
                  <a:lnTo>
                    <a:pt x="22790404" y="1800956"/>
                  </a:lnTo>
                  <a:lnTo>
                    <a:pt x="0" y="180095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22815804" cy="1819402"/>
            </a:xfrm>
            <a:custGeom>
              <a:avLst/>
              <a:gdLst/>
              <a:ahLst/>
              <a:cxnLst/>
              <a:rect l="l" t="t" r="r" b="b"/>
              <a:pathLst>
                <a:path w="22815804" h="1819402">
                  <a:moveTo>
                    <a:pt x="12700" y="0"/>
                  </a:moveTo>
                  <a:lnTo>
                    <a:pt x="22803104" y="0"/>
                  </a:lnTo>
                  <a:cubicBezTo>
                    <a:pt x="22810090" y="0"/>
                    <a:pt x="22815804" y="4151"/>
                    <a:pt x="22815804" y="9223"/>
                  </a:cubicBezTo>
                  <a:lnTo>
                    <a:pt x="22815804" y="1810179"/>
                  </a:lnTo>
                  <a:cubicBezTo>
                    <a:pt x="22815804" y="1815251"/>
                    <a:pt x="22810090" y="1819402"/>
                    <a:pt x="22803104" y="1819402"/>
                  </a:cubicBezTo>
                  <a:lnTo>
                    <a:pt x="12700" y="1819402"/>
                  </a:lnTo>
                  <a:cubicBezTo>
                    <a:pt x="5715" y="1819402"/>
                    <a:pt x="0" y="1815251"/>
                    <a:pt x="0" y="1810179"/>
                  </a:cubicBezTo>
                  <a:lnTo>
                    <a:pt x="0" y="9223"/>
                  </a:lnTo>
                  <a:cubicBezTo>
                    <a:pt x="0" y="4151"/>
                    <a:pt x="5715" y="0"/>
                    <a:pt x="12700" y="0"/>
                  </a:cubicBezTo>
                  <a:moveTo>
                    <a:pt x="12700" y="18447"/>
                  </a:moveTo>
                  <a:lnTo>
                    <a:pt x="12700" y="9223"/>
                  </a:lnTo>
                  <a:lnTo>
                    <a:pt x="25400" y="9223"/>
                  </a:lnTo>
                  <a:lnTo>
                    <a:pt x="25400" y="1810179"/>
                  </a:lnTo>
                  <a:lnTo>
                    <a:pt x="12700" y="1810179"/>
                  </a:lnTo>
                  <a:lnTo>
                    <a:pt x="12700" y="1800955"/>
                  </a:lnTo>
                  <a:lnTo>
                    <a:pt x="22803104" y="1800955"/>
                  </a:lnTo>
                  <a:lnTo>
                    <a:pt x="22803104" y="1810179"/>
                  </a:lnTo>
                  <a:lnTo>
                    <a:pt x="22790404" y="1810179"/>
                  </a:lnTo>
                  <a:lnTo>
                    <a:pt x="22790404" y="9223"/>
                  </a:lnTo>
                  <a:lnTo>
                    <a:pt x="22803104" y="9223"/>
                  </a:lnTo>
                  <a:lnTo>
                    <a:pt x="22803104" y="18447"/>
                  </a:lnTo>
                  <a:lnTo>
                    <a:pt x="12700" y="18447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2571680" y="8391704"/>
            <a:ext cx="5128246" cy="1690177"/>
          </a:xfrm>
          <a:custGeom>
            <a:avLst/>
            <a:gdLst/>
            <a:ahLst/>
            <a:cxnLst/>
            <a:rect l="l" t="t" r="r" b="b"/>
            <a:pathLst>
              <a:path w="5128246" h="1690177">
                <a:moveTo>
                  <a:pt x="0" y="0"/>
                </a:moveTo>
                <a:lnTo>
                  <a:pt x="5128247" y="0"/>
                </a:lnTo>
                <a:lnTo>
                  <a:pt x="5128247" y="1690177"/>
                </a:lnTo>
                <a:lnTo>
                  <a:pt x="0" y="16901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2924" b="-100490"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7" name="TextBox 7"/>
          <p:cNvSpPr txBox="1"/>
          <p:nvPr/>
        </p:nvSpPr>
        <p:spPr>
          <a:xfrm>
            <a:off x="949521" y="499656"/>
            <a:ext cx="16750405" cy="875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5400" b="1" spc="-36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Current capacity and capability: HealthPathways</a:t>
            </a:r>
          </a:p>
        </p:txBody>
      </p:sp>
      <p:sp>
        <p:nvSpPr>
          <p:cNvPr id="8" name="Freeform 8"/>
          <p:cNvSpPr/>
          <p:nvPr/>
        </p:nvSpPr>
        <p:spPr>
          <a:xfrm>
            <a:off x="-10" y="1851506"/>
            <a:ext cx="10259386" cy="7385286"/>
          </a:xfrm>
          <a:custGeom>
            <a:avLst/>
            <a:gdLst/>
            <a:ahLst/>
            <a:cxnLst/>
            <a:rect l="l" t="t" r="r" b="b"/>
            <a:pathLst>
              <a:path w="10259386" h="7385286">
                <a:moveTo>
                  <a:pt x="0" y="0"/>
                </a:moveTo>
                <a:lnTo>
                  <a:pt x="10259387" y="0"/>
                </a:lnTo>
                <a:lnTo>
                  <a:pt x="10259387" y="7385287"/>
                </a:lnTo>
                <a:lnTo>
                  <a:pt x="0" y="73852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514" t="-94" b="-10417"/>
            </a:stretch>
          </a:blipFill>
        </p:spPr>
        <p:txBody>
          <a:bodyPr/>
          <a:lstStyle/>
          <a:p>
            <a:endParaRPr lang="en-AU" dirty="0"/>
          </a:p>
        </p:txBody>
      </p:sp>
      <p:grpSp>
        <p:nvGrpSpPr>
          <p:cNvPr id="9" name="Group 9"/>
          <p:cNvGrpSpPr/>
          <p:nvPr/>
        </p:nvGrpSpPr>
        <p:grpSpPr>
          <a:xfrm>
            <a:off x="5943842" y="1851506"/>
            <a:ext cx="12344158" cy="6540198"/>
            <a:chOff x="0" y="0"/>
            <a:chExt cx="2865206" cy="151804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865206" cy="1518047"/>
            </a:xfrm>
            <a:custGeom>
              <a:avLst/>
              <a:gdLst/>
              <a:ahLst/>
              <a:cxnLst/>
              <a:rect l="l" t="t" r="r" b="b"/>
              <a:pathLst>
                <a:path w="2865206" h="1518047">
                  <a:moveTo>
                    <a:pt x="11916" y="0"/>
                  </a:moveTo>
                  <a:lnTo>
                    <a:pt x="2853289" y="0"/>
                  </a:lnTo>
                  <a:cubicBezTo>
                    <a:pt x="2856450" y="0"/>
                    <a:pt x="2859481" y="1255"/>
                    <a:pt x="2861715" y="3490"/>
                  </a:cubicBezTo>
                  <a:cubicBezTo>
                    <a:pt x="2863950" y="5725"/>
                    <a:pt x="2865206" y="8756"/>
                    <a:pt x="2865206" y="11916"/>
                  </a:cubicBezTo>
                  <a:lnTo>
                    <a:pt x="2865206" y="1506131"/>
                  </a:lnTo>
                  <a:cubicBezTo>
                    <a:pt x="2865206" y="1509291"/>
                    <a:pt x="2863950" y="1512322"/>
                    <a:pt x="2861715" y="1514557"/>
                  </a:cubicBezTo>
                  <a:cubicBezTo>
                    <a:pt x="2859481" y="1516792"/>
                    <a:pt x="2856450" y="1518047"/>
                    <a:pt x="2853289" y="1518047"/>
                  </a:cubicBezTo>
                  <a:lnTo>
                    <a:pt x="11916" y="1518047"/>
                  </a:lnTo>
                  <a:cubicBezTo>
                    <a:pt x="8756" y="1518047"/>
                    <a:pt x="5725" y="1516792"/>
                    <a:pt x="3490" y="1514557"/>
                  </a:cubicBezTo>
                  <a:cubicBezTo>
                    <a:pt x="1255" y="1512322"/>
                    <a:pt x="0" y="1509291"/>
                    <a:pt x="0" y="1506131"/>
                  </a:cubicBezTo>
                  <a:lnTo>
                    <a:pt x="0" y="11916"/>
                  </a:lnTo>
                  <a:cubicBezTo>
                    <a:pt x="0" y="8756"/>
                    <a:pt x="1255" y="5725"/>
                    <a:pt x="3490" y="3490"/>
                  </a:cubicBezTo>
                  <a:cubicBezTo>
                    <a:pt x="5725" y="1255"/>
                    <a:pt x="8756" y="0"/>
                    <a:pt x="11916" y="0"/>
                  </a:cubicBezTo>
                  <a:close/>
                </a:path>
              </a:pathLst>
            </a:custGeom>
            <a:solidFill>
              <a:srgbClr val="76ADE4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865206" cy="1546622"/>
            </a:xfrm>
            <a:prstGeom prst="rect">
              <a:avLst/>
            </a:prstGeom>
          </p:spPr>
          <p:txBody>
            <a:bodyPr lIns="48216" tIns="48216" rIns="48216" bIns="48216" rtlCol="0" anchor="ctr"/>
            <a:lstStyle/>
            <a:p>
              <a:pPr algn="ctr">
                <a:lnSpc>
                  <a:spcPts val="1180"/>
                </a:lnSpc>
              </a:pPr>
              <a:endParaRPr dirty="0"/>
            </a:p>
          </p:txBody>
        </p:sp>
      </p:grpSp>
      <p:sp>
        <p:nvSpPr>
          <p:cNvPr id="12" name="Freeform 12"/>
          <p:cNvSpPr/>
          <p:nvPr/>
        </p:nvSpPr>
        <p:spPr>
          <a:xfrm>
            <a:off x="4374898" y="2776000"/>
            <a:ext cx="466085" cy="466085"/>
          </a:xfrm>
          <a:custGeom>
            <a:avLst/>
            <a:gdLst/>
            <a:ahLst/>
            <a:cxnLst/>
            <a:rect l="l" t="t" r="r" b="b"/>
            <a:pathLst>
              <a:path w="466085" h="466085">
                <a:moveTo>
                  <a:pt x="0" y="0"/>
                </a:moveTo>
                <a:lnTo>
                  <a:pt x="466085" y="0"/>
                </a:lnTo>
                <a:lnTo>
                  <a:pt x="466085" y="466085"/>
                </a:lnTo>
                <a:lnTo>
                  <a:pt x="0" y="4660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3" name="TextBox 13"/>
          <p:cNvSpPr txBox="1"/>
          <p:nvPr/>
        </p:nvSpPr>
        <p:spPr>
          <a:xfrm>
            <a:off x="6300635" y="2034258"/>
            <a:ext cx="11075428" cy="1582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Leveraging the HealthPathways platform, CHN is able to provide </a:t>
            </a:r>
            <a:br>
              <a:rPr lang="en-US" sz="30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en-US" sz="30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up-to-date clinical guidance and information on referral pathways before, during and after emergencies. HealthPathways can:​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00635" y="3852855"/>
            <a:ext cx="11741702" cy="431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Be responsive to local needs including localised referral pathways while drawing upon national subject matter expertise​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Help to ensure that GPs and allied health professionals have access to current, evidence-based care instructions for disaster and related clinical conditions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Disseminate clinical updates and alerts​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Support cross-border response arrangements with SENSW, as HealthPathways is a joint program with Coordinare (SENSW PHN).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1815" y="9436818"/>
            <a:ext cx="9961007" cy="446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0"/>
              </a:lnSpc>
              <a:spcBef>
                <a:spcPct val="0"/>
              </a:spcBef>
            </a:pPr>
            <a:r>
              <a:rPr lang="en-US" sz="2307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For more information: </a:t>
            </a:r>
            <a:r>
              <a:rPr lang="en-US" sz="2307" u="sng" dirty="0">
                <a:solidFill>
                  <a:srgbClr val="1374BA"/>
                </a:solidFill>
                <a:latin typeface="Calibri (MS)"/>
                <a:ea typeface="Calibri (MS)"/>
                <a:cs typeface="Calibri (MS)"/>
                <a:sym typeface="Calibri (MS)"/>
              </a:rPr>
              <a:t>www.chnact.org.au/for-health-professionals/healthpathways</a:t>
            </a:r>
            <a:r>
              <a:rPr lang="en-US" sz="2307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​​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9764" y="8391449"/>
            <a:ext cx="1937626" cy="193762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8924B14-4418-DCED-0370-06EAB5FC7789}"/>
              </a:ext>
            </a:extLst>
          </p:cNvPr>
          <p:cNvSpPr/>
          <p:nvPr/>
        </p:nvSpPr>
        <p:spPr>
          <a:xfrm>
            <a:off x="-37" y="0"/>
            <a:ext cx="18288037" cy="1244823"/>
          </a:xfrm>
          <a:prstGeom prst="rect">
            <a:avLst/>
          </a:prstGeom>
          <a:solidFill>
            <a:srgbClr val="EDE04B"/>
          </a:solidFill>
          <a:ln>
            <a:solidFill>
              <a:srgbClr val="EDE0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2" name="Group 2"/>
          <p:cNvGrpSpPr/>
          <p:nvPr/>
        </p:nvGrpSpPr>
        <p:grpSpPr>
          <a:xfrm>
            <a:off x="10215600" y="1986024"/>
            <a:ext cx="6554480" cy="6527576"/>
            <a:chOff x="0" y="0"/>
            <a:chExt cx="81615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6150" cy="812800"/>
            </a:xfrm>
            <a:custGeom>
              <a:avLst/>
              <a:gdLst/>
              <a:ahLst/>
              <a:cxnLst/>
              <a:rect l="l" t="t" r="r" b="b"/>
              <a:pathLst>
                <a:path w="816150" h="812800">
                  <a:moveTo>
                    <a:pt x="408075" y="0"/>
                  </a:moveTo>
                  <a:cubicBezTo>
                    <a:pt x="182701" y="0"/>
                    <a:pt x="0" y="181951"/>
                    <a:pt x="0" y="406400"/>
                  </a:cubicBezTo>
                  <a:cubicBezTo>
                    <a:pt x="0" y="630849"/>
                    <a:pt x="182701" y="812800"/>
                    <a:pt x="408075" y="812800"/>
                  </a:cubicBezTo>
                  <a:cubicBezTo>
                    <a:pt x="633449" y="812800"/>
                    <a:pt x="816150" y="630849"/>
                    <a:pt x="816150" y="406400"/>
                  </a:cubicBezTo>
                  <a:cubicBezTo>
                    <a:pt x="816150" y="181951"/>
                    <a:pt x="633449" y="0"/>
                    <a:pt x="408075" y="0"/>
                  </a:cubicBezTo>
                  <a:close/>
                </a:path>
              </a:pathLst>
            </a:custGeom>
            <a:ln w="28575" cap="sq">
              <a:solidFill>
                <a:srgbClr val="FFDE59"/>
              </a:solidFill>
              <a:prstDash val="solid"/>
              <a:miter/>
            </a:ln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514" y="57150"/>
              <a:ext cx="663122" cy="679450"/>
            </a:xfrm>
            <a:prstGeom prst="rect">
              <a:avLst/>
            </a:prstGeom>
          </p:spPr>
          <p:txBody>
            <a:bodyPr lIns="30333" tIns="30333" rIns="30333" bIns="30333" rtlCol="0" anchor="ctr"/>
            <a:lstStyle/>
            <a:p>
              <a:pPr algn="ctr">
                <a:lnSpc>
                  <a:spcPts val="1385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658025" y="2415008"/>
            <a:ext cx="5669631" cy="5669608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430004" y="1879712"/>
            <a:ext cx="58966" cy="6527576"/>
            <a:chOff x="0" y="0"/>
            <a:chExt cx="71967" cy="79667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2009" cy="7966837"/>
            </a:xfrm>
            <a:custGeom>
              <a:avLst/>
              <a:gdLst/>
              <a:ahLst/>
              <a:cxnLst/>
              <a:rect l="l" t="t" r="r" b="b"/>
              <a:pathLst>
                <a:path w="72009" h="7966837">
                  <a:moveTo>
                    <a:pt x="72009" y="6350"/>
                  </a:moveTo>
                  <a:lnTo>
                    <a:pt x="12700" y="7960487"/>
                  </a:lnTo>
                  <a:cubicBezTo>
                    <a:pt x="12700" y="7964043"/>
                    <a:pt x="9779" y="7966837"/>
                    <a:pt x="6350" y="7966837"/>
                  </a:cubicBezTo>
                  <a:cubicBezTo>
                    <a:pt x="2921" y="7966837"/>
                    <a:pt x="0" y="7963916"/>
                    <a:pt x="0" y="7960487"/>
                  </a:cubicBezTo>
                  <a:lnTo>
                    <a:pt x="59309" y="6350"/>
                  </a:lnTo>
                  <a:cubicBezTo>
                    <a:pt x="59309" y="2794"/>
                    <a:pt x="62230" y="0"/>
                    <a:pt x="65659" y="0"/>
                  </a:cubicBezTo>
                  <a:cubicBezTo>
                    <a:pt x="69088" y="0"/>
                    <a:pt x="72009" y="2921"/>
                    <a:pt x="72009" y="6350"/>
                  </a:cubicBezTo>
                  <a:close/>
                </a:path>
              </a:pathLst>
            </a:custGeom>
            <a:solidFill>
              <a:srgbClr val="333F48"/>
            </a:solidFill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0" y="8742201"/>
            <a:ext cx="18288011" cy="1559268"/>
            <a:chOff x="0" y="0"/>
            <a:chExt cx="24384014" cy="207902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83963" cy="2079066"/>
            </a:xfrm>
            <a:custGeom>
              <a:avLst/>
              <a:gdLst/>
              <a:ahLst/>
              <a:cxnLst/>
              <a:rect l="l" t="t" r="r" b="b"/>
              <a:pathLst>
                <a:path w="24383963" h="2079066">
                  <a:moveTo>
                    <a:pt x="0" y="0"/>
                  </a:moveTo>
                  <a:lnTo>
                    <a:pt x="24383963" y="0"/>
                  </a:lnTo>
                  <a:lnTo>
                    <a:pt x="24383963" y="2079066"/>
                  </a:lnTo>
                  <a:lnTo>
                    <a:pt x="0" y="2079066"/>
                  </a:lnTo>
                  <a:close/>
                </a:path>
              </a:pathLst>
            </a:custGeom>
            <a:solidFill>
              <a:srgbClr val="333F48"/>
            </a:solidFill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3954748" y="8989386"/>
            <a:ext cx="3958603" cy="1211333"/>
          </a:xfrm>
          <a:custGeom>
            <a:avLst/>
            <a:gdLst/>
            <a:ahLst/>
            <a:cxnLst/>
            <a:rect l="l" t="t" r="r" b="b"/>
            <a:pathLst>
              <a:path w="3958603" h="1211333">
                <a:moveTo>
                  <a:pt x="0" y="0"/>
                </a:moveTo>
                <a:lnTo>
                  <a:pt x="3958603" y="0"/>
                </a:lnTo>
                <a:lnTo>
                  <a:pt x="3958603" y="1211332"/>
                </a:lnTo>
                <a:lnTo>
                  <a:pt x="0" y="12113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2" name="TextBox 12"/>
          <p:cNvSpPr txBox="1"/>
          <p:nvPr/>
        </p:nvSpPr>
        <p:spPr>
          <a:xfrm>
            <a:off x="588074" y="2219325"/>
            <a:ext cx="8115300" cy="484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CHN can support emergency response through commissioning such as:</a:t>
            </a:r>
          </a:p>
          <a:p>
            <a:pPr algn="l">
              <a:lnSpc>
                <a:spcPts val="18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23900" lvl="1" indent="-361950" algn="l">
              <a:lnSpc>
                <a:spcPts val="3600"/>
              </a:lnSpc>
              <a:buFont typeface="Arial"/>
              <a:buChar char="•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Ability to engage with our commissioned service providers to surge/increase capacity in response to emergencies</a:t>
            </a:r>
          </a:p>
          <a:p>
            <a:pPr marL="723900" lvl="1" indent="-361950" algn="l">
              <a:lnSpc>
                <a:spcPts val="3600"/>
              </a:lnSpc>
              <a:buFont typeface="Arial"/>
              <a:buChar char="•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Grants and commissioning processes that can be activated for emergency-specific funding</a:t>
            </a:r>
          </a:p>
          <a:p>
            <a:pPr marL="723900" lvl="1" indent="-361950" algn="l">
              <a:lnSpc>
                <a:spcPts val="3600"/>
              </a:lnSpc>
              <a:buFont typeface="Arial"/>
              <a:buChar char="•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Monitoring capacity and demand on NGO health sector during emergencies.</a:t>
            </a:r>
          </a:p>
          <a:p>
            <a:pPr marL="723900" lvl="1" indent="-361950" algn="l">
              <a:lnSpc>
                <a:spcPts val="36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588074" y="282064"/>
            <a:ext cx="17111853" cy="1364551"/>
            <a:chOff x="0" y="0"/>
            <a:chExt cx="22815804" cy="1819402"/>
          </a:xfrm>
        </p:grpSpPr>
        <p:sp>
          <p:nvSpPr>
            <p:cNvPr id="15" name="Freeform 15"/>
            <p:cNvSpPr/>
            <p:nvPr/>
          </p:nvSpPr>
          <p:spPr>
            <a:xfrm>
              <a:off x="12700" y="9223"/>
              <a:ext cx="22790404" cy="1800955"/>
            </a:xfrm>
            <a:custGeom>
              <a:avLst/>
              <a:gdLst/>
              <a:ahLst/>
              <a:cxnLst/>
              <a:rect l="l" t="t" r="r" b="b"/>
              <a:pathLst>
                <a:path w="22790404" h="1800955">
                  <a:moveTo>
                    <a:pt x="0" y="0"/>
                  </a:moveTo>
                  <a:lnTo>
                    <a:pt x="22790404" y="0"/>
                  </a:lnTo>
                  <a:lnTo>
                    <a:pt x="22790404" y="1800956"/>
                  </a:lnTo>
                  <a:lnTo>
                    <a:pt x="0" y="180095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2815804" cy="1819402"/>
            </a:xfrm>
            <a:custGeom>
              <a:avLst/>
              <a:gdLst/>
              <a:ahLst/>
              <a:cxnLst/>
              <a:rect l="l" t="t" r="r" b="b"/>
              <a:pathLst>
                <a:path w="22815804" h="1819402">
                  <a:moveTo>
                    <a:pt x="12700" y="0"/>
                  </a:moveTo>
                  <a:lnTo>
                    <a:pt x="22803104" y="0"/>
                  </a:lnTo>
                  <a:cubicBezTo>
                    <a:pt x="22810090" y="0"/>
                    <a:pt x="22815804" y="4151"/>
                    <a:pt x="22815804" y="9223"/>
                  </a:cubicBezTo>
                  <a:lnTo>
                    <a:pt x="22815804" y="1810179"/>
                  </a:lnTo>
                  <a:cubicBezTo>
                    <a:pt x="22815804" y="1815251"/>
                    <a:pt x="22810090" y="1819402"/>
                    <a:pt x="22803104" y="1819402"/>
                  </a:cubicBezTo>
                  <a:lnTo>
                    <a:pt x="12700" y="1819402"/>
                  </a:lnTo>
                  <a:cubicBezTo>
                    <a:pt x="5715" y="1819402"/>
                    <a:pt x="0" y="1815251"/>
                    <a:pt x="0" y="1810179"/>
                  </a:cubicBezTo>
                  <a:lnTo>
                    <a:pt x="0" y="9223"/>
                  </a:lnTo>
                  <a:cubicBezTo>
                    <a:pt x="0" y="4151"/>
                    <a:pt x="5715" y="0"/>
                    <a:pt x="12700" y="0"/>
                  </a:cubicBezTo>
                  <a:moveTo>
                    <a:pt x="12700" y="18447"/>
                  </a:moveTo>
                  <a:lnTo>
                    <a:pt x="12700" y="9223"/>
                  </a:lnTo>
                  <a:lnTo>
                    <a:pt x="25400" y="9223"/>
                  </a:lnTo>
                  <a:lnTo>
                    <a:pt x="25400" y="1810179"/>
                  </a:lnTo>
                  <a:lnTo>
                    <a:pt x="12700" y="1810179"/>
                  </a:lnTo>
                  <a:lnTo>
                    <a:pt x="12700" y="1800955"/>
                  </a:lnTo>
                  <a:lnTo>
                    <a:pt x="22803104" y="1800955"/>
                  </a:lnTo>
                  <a:lnTo>
                    <a:pt x="22803104" y="1810179"/>
                  </a:lnTo>
                  <a:lnTo>
                    <a:pt x="22790404" y="1810179"/>
                  </a:lnTo>
                  <a:lnTo>
                    <a:pt x="22790404" y="9223"/>
                  </a:lnTo>
                  <a:lnTo>
                    <a:pt x="22803104" y="9223"/>
                  </a:lnTo>
                  <a:lnTo>
                    <a:pt x="22803104" y="18447"/>
                  </a:lnTo>
                  <a:lnTo>
                    <a:pt x="12700" y="18447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52166" y="520701"/>
            <a:ext cx="16747760" cy="875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5400" b="1" spc="-36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Current capacity and capability: Commissioning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2400" y="-86296"/>
            <a:ext cx="18592800" cy="1307811"/>
          </a:xfrm>
          <a:custGeom>
            <a:avLst/>
            <a:gdLst/>
            <a:ahLst/>
            <a:cxnLst/>
            <a:rect l="l" t="t" r="r" b="b"/>
            <a:pathLst>
              <a:path w="18288010" h="1307811">
                <a:moveTo>
                  <a:pt x="0" y="0"/>
                </a:moveTo>
                <a:lnTo>
                  <a:pt x="18288010" y="0"/>
                </a:lnTo>
                <a:lnTo>
                  <a:pt x="18288010" y="1307811"/>
                </a:lnTo>
                <a:lnTo>
                  <a:pt x="0" y="1307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grpSp>
        <p:nvGrpSpPr>
          <p:cNvPr id="3" name="Group 3"/>
          <p:cNvGrpSpPr/>
          <p:nvPr/>
        </p:nvGrpSpPr>
        <p:grpSpPr>
          <a:xfrm>
            <a:off x="588074" y="251707"/>
            <a:ext cx="17111853" cy="1433836"/>
            <a:chOff x="0" y="0"/>
            <a:chExt cx="22815804" cy="1911782"/>
          </a:xfrm>
        </p:grpSpPr>
        <p:sp>
          <p:nvSpPr>
            <p:cNvPr id="4" name="Freeform 4"/>
            <p:cNvSpPr/>
            <p:nvPr/>
          </p:nvSpPr>
          <p:spPr>
            <a:xfrm>
              <a:off x="12700" y="10688"/>
              <a:ext cx="22790404" cy="1890449"/>
            </a:xfrm>
            <a:custGeom>
              <a:avLst/>
              <a:gdLst/>
              <a:ahLst/>
              <a:cxnLst/>
              <a:rect l="l" t="t" r="r" b="b"/>
              <a:pathLst>
                <a:path w="22790404" h="1890449">
                  <a:moveTo>
                    <a:pt x="0" y="0"/>
                  </a:moveTo>
                  <a:lnTo>
                    <a:pt x="22790404" y="0"/>
                  </a:lnTo>
                  <a:lnTo>
                    <a:pt x="22790404" y="1890449"/>
                  </a:lnTo>
                  <a:lnTo>
                    <a:pt x="0" y="189044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22815804" cy="1911833"/>
            </a:xfrm>
            <a:custGeom>
              <a:avLst/>
              <a:gdLst/>
              <a:ahLst/>
              <a:cxnLst/>
              <a:rect l="l" t="t" r="r" b="b"/>
              <a:pathLst>
                <a:path w="22815804" h="1911833">
                  <a:moveTo>
                    <a:pt x="12700" y="0"/>
                  </a:moveTo>
                  <a:lnTo>
                    <a:pt x="22803104" y="0"/>
                  </a:lnTo>
                  <a:cubicBezTo>
                    <a:pt x="22810090" y="0"/>
                    <a:pt x="22815804" y="4809"/>
                    <a:pt x="22815804" y="10688"/>
                  </a:cubicBezTo>
                  <a:lnTo>
                    <a:pt x="22815804" y="1901137"/>
                  </a:lnTo>
                  <a:cubicBezTo>
                    <a:pt x="22815804" y="1907015"/>
                    <a:pt x="22810090" y="1911833"/>
                    <a:pt x="22803104" y="1911833"/>
                  </a:cubicBezTo>
                  <a:lnTo>
                    <a:pt x="12700" y="1911833"/>
                  </a:lnTo>
                  <a:cubicBezTo>
                    <a:pt x="5715" y="1911833"/>
                    <a:pt x="0" y="1907015"/>
                    <a:pt x="0" y="1901137"/>
                  </a:cubicBezTo>
                  <a:lnTo>
                    <a:pt x="0" y="10688"/>
                  </a:lnTo>
                  <a:cubicBezTo>
                    <a:pt x="0" y="4809"/>
                    <a:pt x="5715" y="0"/>
                    <a:pt x="12700" y="0"/>
                  </a:cubicBezTo>
                  <a:moveTo>
                    <a:pt x="12700" y="21375"/>
                  </a:moveTo>
                  <a:lnTo>
                    <a:pt x="12700" y="10688"/>
                  </a:lnTo>
                  <a:lnTo>
                    <a:pt x="25400" y="10688"/>
                  </a:lnTo>
                  <a:lnTo>
                    <a:pt x="25400" y="1901137"/>
                  </a:lnTo>
                  <a:lnTo>
                    <a:pt x="12700" y="1901137"/>
                  </a:lnTo>
                  <a:lnTo>
                    <a:pt x="12700" y="1890449"/>
                  </a:lnTo>
                  <a:lnTo>
                    <a:pt x="22803104" y="1890449"/>
                  </a:lnTo>
                  <a:lnTo>
                    <a:pt x="22803104" y="1901137"/>
                  </a:lnTo>
                  <a:lnTo>
                    <a:pt x="22790404" y="1901137"/>
                  </a:lnTo>
                  <a:lnTo>
                    <a:pt x="22790404" y="10688"/>
                  </a:lnTo>
                  <a:lnTo>
                    <a:pt x="22803104" y="10688"/>
                  </a:lnTo>
                  <a:lnTo>
                    <a:pt x="22803104" y="21375"/>
                  </a:lnTo>
                  <a:lnTo>
                    <a:pt x="12700" y="2137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0941660" y="2914928"/>
            <a:ext cx="7054043" cy="4785967"/>
          </a:xfrm>
          <a:custGeom>
            <a:avLst/>
            <a:gdLst/>
            <a:ahLst/>
            <a:cxnLst/>
            <a:rect l="l" t="t" r="r" b="b"/>
            <a:pathLst>
              <a:path w="7054043" h="4785967">
                <a:moveTo>
                  <a:pt x="0" y="0"/>
                </a:moveTo>
                <a:lnTo>
                  <a:pt x="7054043" y="0"/>
                </a:lnTo>
                <a:lnTo>
                  <a:pt x="7054043" y="4785968"/>
                </a:lnTo>
                <a:lnTo>
                  <a:pt x="0" y="47859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17" r="-917"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7" name="TextBox 7"/>
          <p:cNvSpPr txBox="1"/>
          <p:nvPr/>
        </p:nvSpPr>
        <p:spPr>
          <a:xfrm>
            <a:off x="830246" y="388467"/>
            <a:ext cx="16869680" cy="1192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5400" b="1" spc="-33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Current capacity and capability: </a:t>
            </a:r>
          </a:p>
          <a:p>
            <a:pPr algn="l">
              <a:lnSpc>
                <a:spcPts val="4480"/>
              </a:lnSpc>
            </a:pPr>
            <a:r>
              <a:rPr lang="en-US" sz="5400" b="1" spc="-34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Primary Care Emergency Response Committee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8074" y="1789957"/>
            <a:ext cx="9826786" cy="7848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The ACT Primary Care Emergency Response Committee (ACT PCERC) was formed in 2019 in the context of ACT/SENSW bushfire emergency and continued to meet during the COVID-19 pandemic. CHN provides secretariat and coordination support to the ACT PCERC. </a:t>
            </a:r>
          </a:p>
          <a:p>
            <a:pPr algn="l">
              <a:lnSpc>
                <a:spcPts val="36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600"/>
              </a:lnSpc>
            </a:pPr>
            <a:r>
              <a:rPr lang="en-US" sz="3000" b="1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ACT PCERC purpose </a:t>
            </a:r>
          </a:p>
          <a:p>
            <a:pPr algn="l">
              <a:lnSpc>
                <a:spcPts val="36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23900" lvl="1" indent="-361950" algn="l">
              <a:lnSpc>
                <a:spcPts val="3600"/>
              </a:lnSpc>
              <a:buFont typeface="Arial"/>
              <a:buChar char="•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Be involved in prevention, preparedness, response and recovery to emergencies and disasters. </a:t>
            </a:r>
          </a:p>
          <a:p>
            <a:pPr marL="723900" lvl="1" indent="-361950" algn="l">
              <a:lnSpc>
                <a:spcPts val="3600"/>
              </a:lnSpc>
              <a:buFont typeface="Arial"/>
              <a:buChar char="•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Facilitate communication between the primary care sector, public health and clinical emergency response efforts. </a:t>
            </a:r>
          </a:p>
          <a:p>
            <a:pPr marL="723900" lvl="1" indent="-361950" algn="l">
              <a:lnSpc>
                <a:spcPts val="3600"/>
              </a:lnSpc>
              <a:buFont typeface="Arial"/>
              <a:buChar char="•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Promote the effective utilisation of primary care clinicians in local emergency responses.   </a:t>
            </a:r>
          </a:p>
          <a:p>
            <a:pPr algn="l">
              <a:lnSpc>
                <a:spcPts val="36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>
              <a:lnSpc>
                <a:spcPts val="36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More information: </a:t>
            </a:r>
            <a:r>
              <a:rPr lang="en-US" sz="3000" u="sng" spc="-18" dirty="0">
                <a:solidFill>
                  <a:srgbClr val="76ADE4"/>
                </a:solidFill>
                <a:latin typeface="Calibri (MS)"/>
                <a:ea typeface="Calibri (MS)"/>
                <a:cs typeface="Calibri (MS)"/>
                <a:sym typeface="Calibri (MS)"/>
              </a:rPr>
              <a:t>www.chnact.org.au/for-health-professionals/primary-care-support-2/health-emergencies</a:t>
            </a:r>
            <a:endParaRPr lang="en-US" sz="3000" u="sng" spc="-18" dirty="0">
              <a:solidFill>
                <a:srgbClr val="76ADE4"/>
              </a:solidFill>
              <a:latin typeface="Calibri (MS)"/>
              <a:ea typeface="Calibri (MS)"/>
              <a:cs typeface="Calibri (MS)"/>
              <a:sym typeface="Calibri (MS)"/>
              <a:hlinkClick r:id="rId5" tooltip="https://www.chnact.org.au/for-health-professionals/primary-care-support/act-primary-care-emergency-response-committee/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0649866" y="2002069"/>
            <a:ext cx="56755" cy="6282863"/>
            <a:chOff x="0" y="0"/>
            <a:chExt cx="71967" cy="79667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2009" cy="7966837"/>
            </a:xfrm>
            <a:custGeom>
              <a:avLst/>
              <a:gdLst/>
              <a:ahLst/>
              <a:cxnLst/>
              <a:rect l="l" t="t" r="r" b="b"/>
              <a:pathLst>
                <a:path w="72009" h="7966837">
                  <a:moveTo>
                    <a:pt x="72009" y="6350"/>
                  </a:moveTo>
                  <a:lnTo>
                    <a:pt x="12700" y="7960487"/>
                  </a:lnTo>
                  <a:cubicBezTo>
                    <a:pt x="12700" y="7964043"/>
                    <a:pt x="9779" y="7966837"/>
                    <a:pt x="6350" y="7966837"/>
                  </a:cubicBezTo>
                  <a:cubicBezTo>
                    <a:pt x="2921" y="7966837"/>
                    <a:pt x="0" y="7963916"/>
                    <a:pt x="0" y="7960487"/>
                  </a:cubicBezTo>
                  <a:lnTo>
                    <a:pt x="59309" y="6350"/>
                  </a:lnTo>
                  <a:cubicBezTo>
                    <a:pt x="59309" y="2794"/>
                    <a:pt x="62230" y="0"/>
                    <a:pt x="65659" y="0"/>
                  </a:cubicBezTo>
                  <a:cubicBezTo>
                    <a:pt x="69088" y="0"/>
                    <a:pt x="72009" y="2921"/>
                    <a:pt x="72009" y="6350"/>
                  </a:cubicBezTo>
                  <a:close/>
                </a:path>
              </a:pathLst>
            </a:custGeom>
            <a:solidFill>
              <a:srgbClr val="333F48"/>
            </a:solidFill>
          </p:spPr>
          <p:txBody>
            <a:bodyPr/>
            <a:lstStyle/>
            <a:p>
              <a:endParaRPr lang="en-AU" dirty="0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E1EAC206-0241-2DC7-9DF0-9D552500099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271" y="8282000"/>
            <a:ext cx="1949190" cy="19491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20A5C22-63BC-5A50-1763-49D7466C6095}"/>
              </a:ext>
            </a:extLst>
          </p:cNvPr>
          <p:cNvSpPr/>
          <p:nvPr/>
        </p:nvSpPr>
        <p:spPr>
          <a:xfrm>
            <a:off x="-37" y="0"/>
            <a:ext cx="18288037" cy="1587556"/>
          </a:xfrm>
          <a:prstGeom prst="rect">
            <a:avLst/>
          </a:prstGeom>
          <a:solidFill>
            <a:srgbClr val="EDE04B"/>
          </a:solidFill>
          <a:ln>
            <a:solidFill>
              <a:srgbClr val="EDE0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3" name="Group 3"/>
          <p:cNvGrpSpPr/>
          <p:nvPr/>
        </p:nvGrpSpPr>
        <p:grpSpPr>
          <a:xfrm>
            <a:off x="588074" y="282064"/>
            <a:ext cx="17111853" cy="1565072"/>
            <a:chOff x="0" y="0"/>
            <a:chExt cx="22815804" cy="2086762"/>
          </a:xfrm>
        </p:grpSpPr>
        <p:sp>
          <p:nvSpPr>
            <p:cNvPr id="4" name="Freeform 4"/>
            <p:cNvSpPr/>
            <p:nvPr/>
          </p:nvSpPr>
          <p:spPr>
            <a:xfrm>
              <a:off x="12700" y="12700"/>
              <a:ext cx="22790404" cy="2061337"/>
            </a:xfrm>
            <a:custGeom>
              <a:avLst/>
              <a:gdLst/>
              <a:ahLst/>
              <a:cxnLst/>
              <a:rect l="l" t="t" r="r" b="b"/>
              <a:pathLst>
                <a:path w="22790404" h="2061337">
                  <a:moveTo>
                    <a:pt x="0" y="0"/>
                  </a:moveTo>
                  <a:lnTo>
                    <a:pt x="22790404" y="0"/>
                  </a:lnTo>
                  <a:lnTo>
                    <a:pt x="22790404" y="2061337"/>
                  </a:lnTo>
                  <a:lnTo>
                    <a:pt x="0" y="2061337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22815804" cy="2086737"/>
            </a:xfrm>
            <a:custGeom>
              <a:avLst/>
              <a:gdLst/>
              <a:ahLst/>
              <a:cxnLst/>
              <a:rect l="l" t="t" r="r" b="b"/>
              <a:pathLst>
                <a:path w="22815804" h="2086737">
                  <a:moveTo>
                    <a:pt x="12700" y="0"/>
                  </a:moveTo>
                  <a:lnTo>
                    <a:pt x="22803104" y="0"/>
                  </a:lnTo>
                  <a:cubicBezTo>
                    <a:pt x="22810090" y="0"/>
                    <a:pt x="22815804" y="5715"/>
                    <a:pt x="22815804" y="12700"/>
                  </a:cubicBezTo>
                  <a:lnTo>
                    <a:pt x="22815804" y="2074037"/>
                  </a:lnTo>
                  <a:cubicBezTo>
                    <a:pt x="22815804" y="2081022"/>
                    <a:pt x="22810090" y="2086737"/>
                    <a:pt x="22803104" y="2086737"/>
                  </a:cubicBezTo>
                  <a:lnTo>
                    <a:pt x="12700" y="2086737"/>
                  </a:lnTo>
                  <a:cubicBezTo>
                    <a:pt x="5715" y="2086737"/>
                    <a:pt x="0" y="2081022"/>
                    <a:pt x="0" y="2074037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074037"/>
                  </a:lnTo>
                  <a:lnTo>
                    <a:pt x="12700" y="2074037"/>
                  </a:lnTo>
                  <a:lnTo>
                    <a:pt x="12700" y="2061337"/>
                  </a:lnTo>
                  <a:lnTo>
                    <a:pt x="22803104" y="2061337"/>
                  </a:lnTo>
                  <a:lnTo>
                    <a:pt x="22803104" y="2074037"/>
                  </a:lnTo>
                  <a:lnTo>
                    <a:pt x="22790404" y="2074037"/>
                  </a:lnTo>
                  <a:lnTo>
                    <a:pt x="22790404" y="12700"/>
                  </a:lnTo>
                  <a:lnTo>
                    <a:pt x="22803104" y="12700"/>
                  </a:lnTo>
                  <a:lnTo>
                    <a:pt x="2280310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956988" y="2083879"/>
            <a:ext cx="3489655" cy="4886841"/>
            <a:chOff x="0" y="0"/>
            <a:chExt cx="4090505" cy="5728259"/>
          </a:xfrm>
        </p:grpSpPr>
        <p:sp>
          <p:nvSpPr>
            <p:cNvPr id="7" name="Freeform 7" descr="A collage of a firefighter and a fire in the background  AI-generated content may be incorrect."/>
            <p:cNvSpPr/>
            <p:nvPr/>
          </p:nvSpPr>
          <p:spPr>
            <a:xfrm>
              <a:off x="0" y="0"/>
              <a:ext cx="4090543" cy="5728208"/>
            </a:xfrm>
            <a:custGeom>
              <a:avLst/>
              <a:gdLst/>
              <a:ahLst/>
              <a:cxnLst/>
              <a:rect l="l" t="t" r="r" b="b"/>
              <a:pathLst>
                <a:path w="4090543" h="5728208">
                  <a:moveTo>
                    <a:pt x="0" y="0"/>
                  </a:moveTo>
                  <a:lnTo>
                    <a:pt x="4090543" y="0"/>
                  </a:lnTo>
                  <a:lnTo>
                    <a:pt x="4090543" y="5728208"/>
                  </a:lnTo>
                  <a:lnTo>
                    <a:pt x="0" y="5728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20614" y="6285254"/>
            <a:ext cx="5967559" cy="3313602"/>
            <a:chOff x="0" y="0"/>
            <a:chExt cx="5560314" cy="3087472"/>
          </a:xfrm>
        </p:grpSpPr>
        <p:sp>
          <p:nvSpPr>
            <p:cNvPr id="9" name="Freeform 9" descr="A screenshot of a website  AI-generated content may be incorrect."/>
            <p:cNvSpPr/>
            <p:nvPr/>
          </p:nvSpPr>
          <p:spPr>
            <a:xfrm>
              <a:off x="0" y="0"/>
              <a:ext cx="5560314" cy="3087497"/>
            </a:xfrm>
            <a:custGeom>
              <a:avLst/>
              <a:gdLst/>
              <a:ahLst/>
              <a:cxnLst/>
              <a:rect l="l" t="t" r="r" b="b"/>
              <a:pathLst>
                <a:path w="5560314" h="3087497">
                  <a:moveTo>
                    <a:pt x="0" y="0"/>
                  </a:moveTo>
                  <a:lnTo>
                    <a:pt x="5560314" y="0"/>
                  </a:lnTo>
                  <a:lnTo>
                    <a:pt x="5560314" y="3087497"/>
                  </a:lnTo>
                  <a:lnTo>
                    <a:pt x="0" y="30874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93994" y="2083879"/>
            <a:ext cx="5521711" cy="3664194"/>
            <a:chOff x="0" y="0"/>
            <a:chExt cx="5115865" cy="3394875"/>
          </a:xfrm>
        </p:grpSpPr>
        <p:sp>
          <p:nvSpPr>
            <p:cNvPr id="11" name="Freeform 11" descr="A screenshot of a computer  AI-generated content may be incorrect."/>
            <p:cNvSpPr/>
            <p:nvPr/>
          </p:nvSpPr>
          <p:spPr>
            <a:xfrm>
              <a:off x="0" y="0"/>
              <a:ext cx="5115814" cy="3394837"/>
            </a:xfrm>
            <a:custGeom>
              <a:avLst/>
              <a:gdLst/>
              <a:ahLst/>
              <a:cxnLst/>
              <a:rect l="l" t="t" r="r" b="b"/>
              <a:pathLst>
                <a:path w="5115814" h="3394837">
                  <a:moveTo>
                    <a:pt x="0" y="0"/>
                  </a:moveTo>
                  <a:lnTo>
                    <a:pt x="5115814" y="0"/>
                  </a:lnTo>
                  <a:lnTo>
                    <a:pt x="5115814" y="3394837"/>
                  </a:lnTo>
                  <a:lnTo>
                    <a:pt x="0" y="339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11" r="-3432" b="-84496"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388173" y="7366376"/>
            <a:ext cx="4899827" cy="2136208"/>
            <a:chOff x="0" y="0"/>
            <a:chExt cx="6203531" cy="27045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203569" cy="2704592"/>
            </a:xfrm>
            <a:custGeom>
              <a:avLst/>
              <a:gdLst/>
              <a:ahLst/>
              <a:cxnLst/>
              <a:rect l="l" t="t" r="r" b="b"/>
              <a:pathLst>
                <a:path w="6203569" h="2704592">
                  <a:moveTo>
                    <a:pt x="0" y="0"/>
                  </a:moveTo>
                  <a:lnTo>
                    <a:pt x="6203569" y="0"/>
                  </a:lnTo>
                  <a:lnTo>
                    <a:pt x="6203569" y="2704592"/>
                  </a:lnTo>
                  <a:lnTo>
                    <a:pt x="0" y="2704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8074" y="2083879"/>
            <a:ext cx="6556316" cy="7418704"/>
            <a:chOff x="0" y="0"/>
            <a:chExt cx="1726766" cy="195389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26766" cy="1953897"/>
            </a:xfrm>
            <a:custGeom>
              <a:avLst/>
              <a:gdLst/>
              <a:ahLst/>
              <a:cxnLst/>
              <a:rect l="l" t="t" r="r" b="b"/>
              <a:pathLst>
                <a:path w="1726766" h="1953897">
                  <a:moveTo>
                    <a:pt x="0" y="0"/>
                  </a:moveTo>
                  <a:lnTo>
                    <a:pt x="1726766" y="0"/>
                  </a:lnTo>
                  <a:lnTo>
                    <a:pt x="1726766" y="1953897"/>
                  </a:lnTo>
                  <a:lnTo>
                    <a:pt x="0" y="1953897"/>
                  </a:lnTo>
                  <a:close/>
                </a:path>
              </a:pathLst>
            </a:custGeom>
            <a:solidFill>
              <a:srgbClr val="333F48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1726766" cy="20300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430307" y="4425474"/>
            <a:ext cx="1120158" cy="1186922"/>
          </a:xfrm>
          <a:custGeom>
            <a:avLst/>
            <a:gdLst/>
            <a:ahLst/>
            <a:cxnLst/>
            <a:rect l="l" t="t" r="r" b="b"/>
            <a:pathLst>
              <a:path w="1120158" h="1186922">
                <a:moveTo>
                  <a:pt x="0" y="0"/>
                </a:moveTo>
                <a:lnTo>
                  <a:pt x="1120158" y="0"/>
                </a:lnTo>
                <a:lnTo>
                  <a:pt x="1120158" y="1186922"/>
                </a:lnTo>
                <a:lnTo>
                  <a:pt x="0" y="11869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8" name="Freeform 18"/>
          <p:cNvSpPr/>
          <p:nvPr/>
        </p:nvSpPr>
        <p:spPr>
          <a:xfrm>
            <a:off x="4871224" y="4382611"/>
            <a:ext cx="1164384" cy="1185124"/>
          </a:xfrm>
          <a:custGeom>
            <a:avLst/>
            <a:gdLst/>
            <a:ahLst/>
            <a:cxnLst/>
            <a:rect l="l" t="t" r="r" b="b"/>
            <a:pathLst>
              <a:path w="1164384" h="1185124">
                <a:moveTo>
                  <a:pt x="0" y="0"/>
                </a:moveTo>
                <a:lnTo>
                  <a:pt x="1164384" y="0"/>
                </a:lnTo>
                <a:lnTo>
                  <a:pt x="1164384" y="1185124"/>
                </a:lnTo>
                <a:lnTo>
                  <a:pt x="0" y="11851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9" name="Freeform 19"/>
          <p:cNvSpPr/>
          <p:nvPr/>
        </p:nvSpPr>
        <p:spPr>
          <a:xfrm>
            <a:off x="2924827" y="7366376"/>
            <a:ext cx="1089745" cy="920834"/>
          </a:xfrm>
          <a:custGeom>
            <a:avLst/>
            <a:gdLst/>
            <a:ahLst/>
            <a:cxnLst/>
            <a:rect l="l" t="t" r="r" b="b"/>
            <a:pathLst>
              <a:path w="1089745" h="920834">
                <a:moveTo>
                  <a:pt x="0" y="0"/>
                </a:moveTo>
                <a:lnTo>
                  <a:pt x="1089744" y="0"/>
                </a:lnTo>
                <a:lnTo>
                  <a:pt x="1089744" y="920834"/>
                </a:lnTo>
                <a:lnTo>
                  <a:pt x="0" y="920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20" name="TextBox 20"/>
          <p:cNvSpPr txBox="1"/>
          <p:nvPr/>
        </p:nvSpPr>
        <p:spPr>
          <a:xfrm>
            <a:off x="742355" y="483575"/>
            <a:ext cx="14573583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spc="-36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Leveraging the PHN Network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42355" y="2386211"/>
            <a:ext cx="6106759" cy="140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 spc="-18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CHN is part of a broader network of PHNs that we draw upon to plan and share learnings: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42355" y="5760034"/>
            <a:ext cx="2496062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 spc="-18" dirty="0">
                <a:solidFill>
                  <a:srgbClr val="EDE0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Sharing resources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401752" y="8289935"/>
            <a:ext cx="2135893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 spc="-18" dirty="0">
                <a:solidFill>
                  <a:srgbClr val="EDE0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Communities of Practice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057719" y="5675260"/>
            <a:ext cx="2791395" cy="143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 spc="-18" dirty="0">
                <a:solidFill>
                  <a:srgbClr val="EDE0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Joint HealthPathways Development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-37" y="9998906"/>
            <a:ext cx="18288038" cy="302562"/>
            <a:chOff x="0" y="0"/>
            <a:chExt cx="24384051" cy="40341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4384000" cy="403458"/>
            </a:xfrm>
            <a:custGeom>
              <a:avLst/>
              <a:gdLst/>
              <a:ahLst/>
              <a:cxnLst/>
              <a:rect l="l" t="t" r="r" b="b"/>
              <a:pathLst>
                <a:path w="24384000" h="403458">
                  <a:moveTo>
                    <a:pt x="0" y="0"/>
                  </a:moveTo>
                  <a:lnTo>
                    <a:pt x="24384000" y="0"/>
                  </a:lnTo>
                  <a:lnTo>
                    <a:pt x="24384000" y="403458"/>
                  </a:lnTo>
                  <a:lnTo>
                    <a:pt x="0" y="403458"/>
                  </a:lnTo>
                  <a:close/>
                </a:path>
              </a:pathLst>
            </a:custGeom>
            <a:solidFill>
              <a:srgbClr val="333F48"/>
            </a:solidFill>
          </p:spPr>
          <p:txBody>
            <a:bodyPr/>
            <a:lstStyle/>
            <a:p>
              <a:endParaRPr lang="en-AU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FB2549-4288-A2C6-053E-680F17994FAB}"/>
              </a:ext>
            </a:extLst>
          </p:cNvPr>
          <p:cNvSpPr/>
          <p:nvPr/>
        </p:nvSpPr>
        <p:spPr>
          <a:xfrm>
            <a:off x="-37" y="0"/>
            <a:ext cx="18288037" cy="1095600"/>
          </a:xfrm>
          <a:prstGeom prst="rect">
            <a:avLst/>
          </a:prstGeom>
          <a:solidFill>
            <a:srgbClr val="EDE04B"/>
          </a:solidFill>
          <a:ln>
            <a:solidFill>
              <a:srgbClr val="EDE0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3" name="Group 3"/>
          <p:cNvGrpSpPr/>
          <p:nvPr/>
        </p:nvGrpSpPr>
        <p:grpSpPr>
          <a:xfrm>
            <a:off x="588074" y="358957"/>
            <a:ext cx="17111853" cy="1095600"/>
            <a:chOff x="0" y="0"/>
            <a:chExt cx="22815804" cy="1460800"/>
          </a:xfrm>
        </p:grpSpPr>
        <p:sp>
          <p:nvSpPr>
            <p:cNvPr id="4" name="Freeform 4"/>
            <p:cNvSpPr/>
            <p:nvPr/>
          </p:nvSpPr>
          <p:spPr>
            <a:xfrm>
              <a:off x="12700" y="7405"/>
              <a:ext cx="22790404" cy="1445989"/>
            </a:xfrm>
            <a:custGeom>
              <a:avLst/>
              <a:gdLst/>
              <a:ahLst/>
              <a:cxnLst/>
              <a:rect l="l" t="t" r="r" b="b"/>
              <a:pathLst>
                <a:path w="22790404" h="1445989">
                  <a:moveTo>
                    <a:pt x="0" y="0"/>
                  </a:moveTo>
                  <a:lnTo>
                    <a:pt x="22790404" y="0"/>
                  </a:lnTo>
                  <a:lnTo>
                    <a:pt x="22790404" y="1445990"/>
                  </a:lnTo>
                  <a:lnTo>
                    <a:pt x="0" y="144599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22815804" cy="1460800"/>
            </a:xfrm>
            <a:custGeom>
              <a:avLst/>
              <a:gdLst/>
              <a:ahLst/>
              <a:cxnLst/>
              <a:rect l="l" t="t" r="r" b="b"/>
              <a:pathLst>
                <a:path w="22815804" h="1460800">
                  <a:moveTo>
                    <a:pt x="12700" y="0"/>
                  </a:moveTo>
                  <a:lnTo>
                    <a:pt x="22803104" y="0"/>
                  </a:lnTo>
                  <a:cubicBezTo>
                    <a:pt x="22810090" y="0"/>
                    <a:pt x="22815804" y="3332"/>
                    <a:pt x="22815804" y="7405"/>
                  </a:cubicBezTo>
                  <a:lnTo>
                    <a:pt x="22815804" y="1453395"/>
                  </a:lnTo>
                  <a:cubicBezTo>
                    <a:pt x="22815804" y="1457468"/>
                    <a:pt x="22810090" y="1460800"/>
                    <a:pt x="22803104" y="1460800"/>
                  </a:cubicBezTo>
                  <a:lnTo>
                    <a:pt x="12700" y="1460800"/>
                  </a:lnTo>
                  <a:cubicBezTo>
                    <a:pt x="5715" y="1460800"/>
                    <a:pt x="0" y="1457468"/>
                    <a:pt x="0" y="1453395"/>
                  </a:cubicBezTo>
                  <a:lnTo>
                    <a:pt x="0" y="7405"/>
                  </a:lnTo>
                  <a:cubicBezTo>
                    <a:pt x="0" y="3332"/>
                    <a:pt x="5715" y="0"/>
                    <a:pt x="12700" y="0"/>
                  </a:cubicBezTo>
                  <a:moveTo>
                    <a:pt x="12700" y="14811"/>
                  </a:moveTo>
                  <a:lnTo>
                    <a:pt x="12700" y="7405"/>
                  </a:lnTo>
                  <a:lnTo>
                    <a:pt x="25400" y="7405"/>
                  </a:lnTo>
                  <a:lnTo>
                    <a:pt x="25400" y="1453395"/>
                  </a:lnTo>
                  <a:lnTo>
                    <a:pt x="12700" y="1453395"/>
                  </a:lnTo>
                  <a:lnTo>
                    <a:pt x="12700" y="1445989"/>
                  </a:lnTo>
                  <a:lnTo>
                    <a:pt x="22803104" y="1445989"/>
                  </a:lnTo>
                  <a:lnTo>
                    <a:pt x="22803104" y="1453395"/>
                  </a:lnTo>
                  <a:lnTo>
                    <a:pt x="22790404" y="1453395"/>
                  </a:lnTo>
                  <a:lnTo>
                    <a:pt x="22790404" y="7405"/>
                  </a:lnTo>
                  <a:lnTo>
                    <a:pt x="22803104" y="7405"/>
                  </a:lnTo>
                  <a:lnTo>
                    <a:pt x="22803104" y="14811"/>
                  </a:lnTo>
                  <a:lnTo>
                    <a:pt x="12700" y="14811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-37" y="1665931"/>
            <a:ext cx="18288010" cy="8664285"/>
          </a:xfrm>
          <a:custGeom>
            <a:avLst/>
            <a:gdLst/>
            <a:ahLst/>
            <a:cxnLst/>
            <a:rect l="l" t="t" r="r" b="b"/>
            <a:pathLst>
              <a:path w="18288010" h="8664285">
                <a:moveTo>
                  <a:pt x="0" y="0"/>
                </a:moveTo>
                <a:lnTo>
                  <a:pt x="18288010" y="0"/>
                </a:lnTo>
                <a:lnTo>
                  <a:pt x="18288010" y="8664285"/>
                </a:lnTo>
                <a:lnTo>
                  <a:pt x="0" y="8664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016" r="-23405" b="-29318"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7" name="Freeform 7"/>
          <p:cNvSpPr/>
          <p:nvPr/>
        </p:nvSpPr>
        <p:spPr>
          <a:xfrm>
            <a:off x="237304" y="4175523"/>
            <a:ext cx="715252" cy="715252"/>
          </a:xfrm>
          <a:custGeom>
            <a:avLst/>
            <a:gdLst/>
            <a:ahLst/>
            <a:cxnLst/>
            <a:rect l="l" t="t" r="r" b="b"/>
            <a:pathLst>
              <a:path w="715252" h="715252">
                <a:moveTo>
                  <a:pt x="0" y="0"/>
                </a:moveTo>
                <a:lnTo>
                  <a:pt x="715252" y="0"/>
                </a:lnTo>
                <a:lnTo>
                  <a:pt x="715252" y="715252"/>
                </a:lnTo>
                <a:lnTo>
                  <a:pt x="0" y="715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8" name="Freeform 8"/>
          <p:cNvSpPr/>
          <p:nvPr/>
        </p:nvSpPr>
        <p:spPr>
          <a:xfrm>
            <a:off x="237304" y="5776600"/>
            <a:ext cx="714863" cy="714863"/>
          </a:xfrm>
          <a:custGeom>
            <a:avLst/>
            <a:gdLst/>
            <a:ahLst/>
            <a:cxnLst/>
            <a:rect l="l" t="t" r="r" b="b"/>
            <a:pathLst>
              <a:path w="714863" h="714863">
                <a:moveTo>
                  <a:pt x="0" y="0"/>
                </a:moveTo>
                <a:lnTo>
                  <a:pt x="714863" y="0"/>
                </a:lnTo>
                <a:lnTo>
                  <a:pt x="714863" y="714863"/>
                </a:lnTo>
                <a:lnTo>
                  <a:pt x="0" y="7148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9" name="Freeform 9"/>
          <p:cNvSpPr/>
          <p:nvPr/>
        </p:nvSpPr>
        <p:spPr>
          <a:xfrm>
            <a:off x="237304" y="7231218"/>
            <a:ext cx="715471" cy="715471"/>
          </a:xfrm>
          <a:custGeom>
            <a:avLst/>
            <a:gdLst/>
            <a:ahLst/>
            <a:cxnLst/>
            <a:rect l="l" t="t" r="r" b="b"/>
            <a:pathLst>
              <a:path w="715471" h="715471">
                <a:moveTo>
                  <a:pt x="0" y="0"/>
                </a:moveTo>
                <a:lnTo>
                  <a:pt x="715471" y="0"/>
                </a:lnTo>
                <a:lnTo>
                  <a:pt x="715471" y="715471"/>
                </a:lnTo>
                <a:lnTo>
                  <a:pt x="0" y="7154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0" name="Freeform 10"/>
          <p:cNvSpPr/>
          <p:nvPr/>
        </p:nvSpPr>
        <p:spPr>
          <a:xfrm>
            <a:off x="234866" y="2577969"/>
            <a:ext cx="711730" cy="711730"/>
          </a:xfrm>
          <a:custGeom>
            <a:avLst/>
            <a:gdLst/>
            <a:ahLst/>
            <a:cxnLst/>
            <a:rect l="l" t="t" r="r" b="b"/>
            <a:pathLst>
              <a:path w="711730" h="711730">
                <a:moveTo>
                  <a:pt x="0" y="0"/>
                </a:moveTo>
                <a:lnTo>
                  <a:pt x="711729" y="0"/>
                </a:lnTo>
                <a:lnTo>
                  <a:pt x="711729" y="711729"/>
                </a:lnTo>
                <a:lnTo>
                  <a:pt x="0" y="711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1" name="TextBox 11"/>
          <p:cNvSpPr txBox="1"/>
          <p:nvPr/>
        </p:nvSpPr>
        <p:spPr>
          <a:xfrm>
            <a:off x="1201122" y="2454144"/>
            <a:ext cx="12807949" cy="5478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9"/>
              </a:lnSpc>
            </a:pPr>
            <a:r>
              <a:rPr lang="en-US" sz="2999" spc="-17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Review and enhance communications channels and systems in context of emergency preparedness and response</a:t>
            </a:r>
          </a:p>
          <a:p>
            <a:pPr algn="l">
              <a:lnSpc>
                <a:spcPts val="4259"/>
              </a:lnSpc>
            </a:pPr>
            <a:endParaRPr lang="en-US" sz="2999" spc="-17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259"/>
              </a:lnSpc>
            </a:pPr>
            <a:r>
              <a:rPr lang="en-US" sz="2999" spc="-17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Identify systems and processes for monitoring primary care system capacity in an emergency</a:t>
            </a:r>
          </a:p>
          <a:p>
            <a:pPr algn="l">
              <a:lnSpc>
                <a:spcPts val="4259"/>
              </a:lnSpc>
            </a:pPr>
            <a:endParaRPr lang="en-US" sz="2999" spc="-17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259"/>
              </a:lnSpc>
            </a:pPr>
            <a:r>
              <a:rPr lang="en-US" sz="2999" spc="-17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Align CHN actions and activities with ACT Health Emergency Sub-Plan and HEMC Work Plan</a:t>
            </a:r>
          </a:p>
          <a:p>
            <a:pPr algn="l">
              <a:lnSpc>
                <a:spcPts val="4259"/>
              </a:lnSpc>
            </a:pPr>
            <a:endParaRPr lang="en-US" sz="2999" spc="-17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259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Align PCERC actions and activities with ACT Health Sub-Plan and HEMC Work Plan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65930" y="387644"/>
            <a:ext cx="14573583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spc="-36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Next steps and future capabilities</a:t>
            </a:r>
          </a:p>
        </p:txBody>
      </p:sp>
      <p:sp>
        <p:nvSpPr>
          <p:cNvPr id="13" name="Freeform 13"/>
          <p:cNvSpPr/>
          <p:nvPr/>
        </p:nvSpPr>
        <p:spPr>
          <a:xfrm>
            <a:off x="13690379" y="-234039"/>
            <a:ext cx="3191383" cy="3523738"/>
          </a:xfrm>
          <a:custGeom>
            <a:avLst/>
            <a:gdLst/>
            <a:ahLst/>
            <a:cxnLst/>
            <a:rect l="l" t="t" r="r" b="b"/>
            <a:pathLst>
              <a:path w="3191383" h="3523738">
                <a:moveTo>
                  <a:pt x="0" y="0"/>
                </a:moveTo>
                <a:lnTo>
                  <a:pt x="3191382" y="0"/>
                </a:lnTo>
                <a:lnTo>
                  <a:pt x="3191382" y="3523737"/>
                </a:lnTo>
                <a:lnTo>
                  <a:pt x="0" y="35237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28871" t="-55031" r="-178294" b="-271170"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4" name="Freeform 14"/>
          <p:cNvSpPr/>
          <p:nvPr/>
        </p:nvSpPr>
        <p:spPr>
          <a:xfrm>
            <a:off x="237304" y="8649535"/>
            <a:ext cx="5223175" cy="1637465"/>
          </a:xfrm>
          <a:custGeom>
            <a:avLst/>
            <a:gdLst/>
            <a:ahLst/>
            <a:cxnLst/>
            <a:rect l="l" t="t" r="r" b="b"/>
            <a:pathLst>
              <a:path w="5223175" h="1637465">
                <a:moveTo>
                  <a:pt x="0" y="0"/>
                </a:moveTo>
                <a:lnTo>
                  <a:pt x="5223175" y="0"/>
                </a:lnTo>
                <a:lnTo>
                  <a:pt x="5223175" y="1637465"/>
                </a:lnTo>
                <a:lnTo>
                  <a:pt x="0" y="16374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3D7CB5E-572A-AB5D-F287-3C3B813F7EDF}"/>
              </a:ext>
            </a:extLst>
          </p:cNvPr>
          <p:cNvSpPr/>
          <p:nvPr/>
        </p:nvSpPr>
        <p:spPr>
          <a:xfrm>
            <a:off x="-37" y="0"/>
            <a:ext cx="18288037" cy="1587556"/>
          </a:xfrm>
          <a:prstGeom prst="rect">
            <a:avLst/>
          </a:prstGeom>
          <a:solidFill>
            <a:srgbClr val="EDE04B"/>
          </a:solidFill>
          <a:ln>
            <a:solidFill>
              <a:srgbClr val="EDE0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3" name="Group 3"/>
          <p:cNvGrpSpPr/>
          <p:nvPr/>
        </p:nvGrpSpPr>
        <p:grpSpPr>
          <a:xfrm>
            <a:off x="588074" y="282064"/>
            <a:ext cx="17111853" cy="1703794"/>
            <a:chOff x="0" y="0"/>
            <a:chExt cx="22815804" cy="2271725"/>
          </a:xfrm>
        </p:grpSpPr>
        <p:sp>
          <p:nvSpPr>
            <p:cNvPr id="4" name="Freeform 4"/>
            <p:cNvSpPr/>
            <p:nvPr/>
          </p:nvSpPr>
          <p:spPr>
            <a:xfrm>
              <a:off x="12700" y="12700"/>
              <a:ext cx="22790404" cy="2246376"/>
            </a:xfrm>
            <a:custGeom>
              <a:avLst/>
              <a:gdLst/>
              <a:ahLst/>
              <a:cxnLst/>
              <a:rect l="l" t="t" r="r" b="b"/>
              <a:pathLst>
                <a:path w="22790404" h="2246376">
                  <a:moveTo>
                    <a:pt x="0" y="0"/>
                  </a:moveTo>
                  <a:lnTo>
                    <a:pt x="22790404" y="0"/>
                  </a:lnTo>
                  <a:lnTo>
                    <a:pt x="22790404" y="2246376"/>
                  </a:lnTo>
                  <a:lnTo>
                    <a:pt x="0" y="224637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22815804" cy="2271776"/>
            </a:xfrm>
            <a:custGeom>
              <a:avLst/>
              <a:gdLst/>
              <a:ahLst/>
              <a:cxnLst/>
              <a:rect l="l" t="t" r="r" b="b"/>
              <a:pathLst>
                <a:path w="22815804" h="2271776">
                  <a:moveTo>
                    <a:pt x="12700" y="0"/>
                  </a:moveTo>
                  <a:lnTo>
                    <a:pt x="22803104" y="0"/>
                  </a:lnTo>
                  <a:cubicBezTo>
                    <a:pt x="22810090" y="0"/>
                    <a:pt x="22815804" y="5715"/>
                    <a:pt x="22815804" y="12700"/>
                  </a:cubicBezTo>
                  <a:lnTo>
                    <a:pt x="22815804" y="2259076"/>
                  </a:lnTo>
                  <a:cubicBezTo>
                    <a:pt x="22815804" y="2266061"/>
                    <a:pt x="22810090" y="2271776"/>
                    <a:pt x="22803104" y="2271776"/>
                  </a:cubicBezTo>
                  <a:lnTo>
                    <a:pt x="12700" y="2271776"/>
                  </a:lnTo>
                  <a:cubicBezTo>
                    <a:pt x="5715" y="2271776"/>
                    <a:pt x="0" y="2266061"/>
                    <a:pt x="0" y="2259076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259076"/>
                  </a:lnTo>
                  <a:lnTo>
                    <a:pt x="12700" y="2259076"/>
                  </a:lnTo>
                  <a:lnTo>
                    <a:pt x="12700" y="2246376"/>
                  </a:lnTo>
                  <a:lnTo>
                    <a:pt x="22803104" y="2246376"/>
                  </a:lnTo>
                  <a:lnTo>
                    <a:pt x="22803104" y="2259076"/>
                  </a:lnTo>
                  <a:lnTo>
                    <a:pt x="22790404" y="2259076"/>
                  </a:lnTo>
                  <a:lnTo>
                    <a:pt x="22790404" y="12700"/>
                  </a:lnTo>
                  <a:lnTo>
                    <a:pt x="22803104" y="12700"/>
                  </a:lnTo>
                  <a:lnTo>
                    <a:pt x="2280310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" y="2966571"/>
            <a:ext cx="6594029" cy="7320429"/>
            <a:chOff x="0" y="0"/>
            <a:chExt cx="1736699" cy="19280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36699" cy="1928014"/>
            </a:xfrm>
            <a:custGeom>
              <a:avLst/>
              <a:gdLst/>
              <a:ahLst/>
              <a:cxnLst/>
              <a:rect l="l" t="t" r="r" b="b"/>
              <a:pathLst>
                <a:path w="1736699" h="1928014">
                  <a:moveTo>
                    <a:pt x="0" y="0"/>
                  </a:moveTo>
                  <a:lnTo>
                    <a:pt x="1736699" y="0"/>
                  </a:lnTo>
                  <a:lnTo>
                    <a:pt x="1736699" y="1928014"/>
                  </a:lnTo>
                  <a:lnTo>
                    <a:pt x="0" y="1928014"/>
                  </a:lnTo>
                  <a:close/>
                </a:path>
              </a:pathLst>
            </a:custGeom>
            <a:solidFill>
              <a:srgbClr val="A7A8AA">
                <a:alpha val="30980"/>
              </a:srgbClr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736699" cy="2004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594019" y="2966571"/>
            <a:ext cx="11693981" cy="7320429"/>
            <a:chOff x="0" y="0"/>
            <a:chExt cx="3079896" cy="192801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079896" cy="1928014"/>
            </a:xfrm>
            <a:custGeom>
              <a:avLst/>
              <a:gdLst/>
              <a:ahLst/>
              <a:cxnLst/>
              <a:rect l="l" t="t" r="r" b="b"/>
              <a:pathLst>
                <a:path w="3079896" h="1928014">
                  <a:moveTo>
                    <a:pt x="0" y="0"/>
                  </a:moveTo>
                  <a:lnTo>
                    <a:pt x="3079896" y="0"/>
                  </a:lnTo>
                  <a:lnTo>
                    <a:pt x="3079896" y="1928014"/>
                  </a:lnTo>
                  <a:lnTo>
                    <a:pt x="0" y="1928014"/>
                  </a:lnTo>
                  <a:close/>
                </a:path>
              </a:pathLst>
            </a:custGeom>
            <a:solidFill>
              <a:srgbClr val="333F48">
                <a:alpha val="20784"/>
              </a:srgbClr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3079896" cy="2004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703890" y="3023721"/>
            <a:ext cx="8737404" cy="7651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 spc="-18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Standing agenda:</a:t>
            </a:r>
          </a:p>
          <a:p>
            <a:pPr marL="514350" indent="-514350" algn="l">
              <a:lnSpc>
                <a:spcPts val="3600"/>
              </a:lnSpc>
              <a:buAutoNum type="arabicPeriod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Public health update</a:t>
            </a:r>
            <a:b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2. Strategic discussion on key priority topics aligning with HEMC work plan or CHN priorities such as: </a:t>
            </a:r>
          </a:p>
          <a:p>
            <a:pPr algn="l">
              <a:lnSpc>
                <a:spcPts val="3600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311729" indent="-670832">
              <a:lnSpc>
                <a:spcPts val="3600"/>
              </a:lnSpc>
              <a:buFont typeface="Arial"/>
              <a:buChar char="￭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Systems and data for monitoring primary care capacity in an emergency </a:t>
            </a:r>
          </a:p>
          <a:p>
            <a:pPr marL="1311729" indent="-670832">
              <a:lnSpc>
                <a:spcPts val="3600"/>
              </a:lnSpc>
              <a:buFont typeface="Arial"/>
              <a:buChar char="￭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Communication channels</a:t>
            </a:r>
          </a:p>
          <a:p>
            <a:pPr marL="1311729" indent="-670832">
              <a:lnSpc>
                <a:spcPts val="3600"/>
              </a:lnSpc>
              <a:buFont typeface="Arial"/>
              <a:buChar char="￭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Role of primary care in heat waves, </a:t>
            </a:r>
          </a:p>
          <a:p>
            <a:pPr marL="1311729" indent="-670832">
              <a:lnSpc>
                <a:spcPts val="3600"/>
              </a:lnSpc>
              <a:buFont typeface="Arial"/>
              <a:buChar char="￭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Seasonal preparedness</a:t>
            </a:r>
          </a:p>
          <a:p>
            <a:pPr marL="1311729" indent="-670832">
              <a:lnSpc>
                <a:spcPts val="3600"/>
              </a:lnSpc>
              <a:buFont typeface="Arial"/>
              <a:buChar char="￭"/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Available trainings and resources.</a:t>
            </a:r>
          </a:p>
          <a:p>
            <a:pPr algn="l">
              <a:lnSpc>
                <a:spcPts val="3600"/>
              </a:lnSpc>
            </a:pPr>
            <a:b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3. Lessons learned/after action events</a:t>
            </a:r>
          </a:p>
          <a:p>
            <a:pPr algn="l">
              <a:lnSpc>
                <a:spcPts val="36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4. Sector updates</a:t>
            </a:r>
          </a:p>
          <a:p>
            <a:pPr algn="l">
              <a:lnSpc>
                <a:spcPts val="3600"/>
              </a:lnSpc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5. Other business/emerging issues</a:t>
            </a:r>
            <a:b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</a:b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1739"/>
              </a:lnSpc>
            </a:pPr>
            <a:endParaRPr lang="en-US" sz="3000" spc="-18" dirty="0">
              <a:solidFill>
                <a:srgbClr val="333F48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C66C86F-6147-2F3E-3F77-CB3268FDB422}"/>
              </a:ext>
            </a:extLst>
          </p:cNvPr>
          <p:cNvSpPr/>
          <p:nvPr/>
        </p:nvSpPr>
        <p:spPr>
          <a:xfrm rot="8303919">
            <a:off x="706610" y="5890058"/>
            <a:ext cx="8643214" cy="6851712"/>
          </a:xfrm>
          <a:custGeom>
            <a:avLst/>
            <a:gdLst>
              <a:gd name="csX0" fmla="*/ 8643214 w 8643214"/>
              <a:gd name="csY0" fmla="*/ 3407757 h 6851712"/>
              <a:gd name="csX1" fmla="*/ 4805146 w 8643214"/>
              <a:gd name="csY1" fmla="*/ 0 h 6851712"/>
              <a:gd name="csX2" fmla="*/ 8643214 w 8643214"/>
              <a:gd name="csY2" fmla="*/ 0 h 6851712"/>
              <a:gd name="csX3" fmla="*/ 0 w 8643214"/>
              <a:gd name="csY3" fmla="*/ 6851712 h 6851712"/>
              <a:gd name="csX4" fmla="*/ 0 w 8643214"/>
              <a:gd name="csY4" fmla="*/ 0 h 6851712"/>
              <a:gd name="csX5" fmla="*/ 2323591 w 8643214"/>
              <a:gd name="csY5" fmla="*/ 0 h 6851712"/>
              <a:gd name="csX6" fmla="*/ 2292751 w 8643214"/>
              <a:gd name="csY6" fmla="*/ 34734 h 6851712"/>
              <a:gd name="csX7" fmla="*/ 8643214 w 8643214"/>
              <a:gd name="csY7" fmla="*/ 5673206 h 6851712"/>
              <a:gd name="csX8" fmla="*/ 8643214 w 8643214"/>
              <a:gd name="csY8" fmla="*/ 6851712 h 68517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643214" h="6851712">
                <a:moveTo>
                  <a:pt x="8643214" y="3407757"/>
                </a:moveTo>
                <a:lnTo>
                  <a:pt x="4805146" y="0"/>
                </a:lnTo>
                <a:lnTo>
                  <a:pt x="8643214" y="0"/>
                </a:lnTo>
                <a:close/>
                <a:moveTo>
                  <a:pt x="0" y="6851712"/>
                </a:moveTo>
                <a:lnTo>
                  <a:pt x="0" y="0"/>
                </a:lnTo>
                <a:lnTo>
                  <a:pt x="2323591" y="0"/>
                </a:lnTo>
                <a:lnTo>
                  <a:pt x="2292751" y="34734"/>
                </a:lnTo>
                <a:lnTo>
                  <a:pt x="8643214" y="5673206"/>
                </a:lnTo>
                <a:lnTo>
                  <a:pt x="8643214" y="68517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AU" dirty="0"/>
          </a:p>
        </p:txBody>
      </p:sp>
      <p:sp>
        <p:nvSpPr>
          <p:cNvPr id="15" name="Freeform 15"/>
          <p:cNvSpPr/>
          <p:nvPr/>
        </p:nvSpPr>
        <p:spPr>
          <a:xfrm>
            <a:off x="6899343" y="3090396"/>
            <a:ext cx="1630833" cy="1893565"/>
          </a:xfrm>
          <a:custGeom>
            <a:avLst/>
            <a:gdLst/>
            <a:ahLst/>
            <a:cxnLst/>
            <a:rect l="l" t="t" r="r" b="b"/>
            <a:pathLst>
              <a:path w="1630833" h="1893565">
                <a:moveTo>
                  <a:pt x="0" y="0"/>
                </a:moveTo>
                <a:lnTo>
                  <a:pt x="1630833" y="0"/>
                </a:lnTo>
                <a:lnTo>
                  <a:pt x="1630833" y="1893565"/>
                </a:lnTo>
                <a:lnTo>
                  <a:pt x="0" y="18935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6" name="Freeform 16"/>
          <p:cNvSpPr/>
          <p:nvPr/>
        </p:nvSpPr>
        <p:spPr>
          <a:xfrm>
            <a:off x="3077311" y="5645825"/>
            <a:ext cx="5241473" cy="4812625"/>
          </a:xfrm>
          <a:custGeom>
            <a:avLst/>
            <a:gdLst/>
            <a:ahLst/>
            <a:cxnLst/>
            <a:rect l="l" t="t" r="r" b="b"/>
            <a:pathLst>
              <a:path w="5241473" h="4812625">
                <a:moveTo>
                  <a:pt x="0" y="0"/>
                </a:moveTo>
                <a:lnTo>
                  <a:pt x="5241473" y="0"/>
                </a:lnTo>
                <a:lnTo>
                  <a:pt x="5241473" y="4812624"/>
                </a:lnTo>
                <a:lnTo>
                  <a:pt x="0" y="48126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7" name="TextBox 17"/>
          <p:cNvSpPr txBox="1"/>
          <p:nvPr/>
        </p:nvSpPr>
        <p:spPr>
          <a:xfrm>
            <a:off x="1028700" y="552936"/>
            <a:ext cx="14573583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spc="-36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Proposed work plan for PCERC-TBC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88074" y="2128371"/>
            <a:ext cx="4359185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79"/>
              </a:lnSpc>
              <a:spcBef>
                <a:spcPct val="0"/>
              </a:spcBef>
            </a:pPr>
            <a:r>
              <a:rPr lang="en-US" sz="3899" b="1" spc="-23" dirty="0">
                <a:solidFill>
                  <a:srgbClr val="333F4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Proposed approach: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9849" y="3588092"/>
            <a:ext cx="3777410" cy="189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spc="-18" dirty="0">
                <a:solidFill>
                  <a:srgbClr val="333F48"/>
                </a:solidFill>
                <a:latin typeface="Calibri (MS)"/>
                <a:ea typeface="Calibri (MS)"/>
                <a:cs typeface="Calibri (MS)"/>
                <a:sym typeface="Calibri (MS)"/>
              </a:rPr>
              <a:t>3 meetings per year, with option to stand-up more regularly in an emergency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973</Words>
  <Application>Microsoft Office PowerPoint</Application>
  <PresentationFormat>Custom</PresentationFormat>
  <Paragraphs>129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 (MS) Bold</vt:lpstr>
      <vt:lpstr>Calibri (MS)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Jose Ruiz</cp:lastModifiedBy>
  <cp:revision>3</cp:revision>
  <dcterms:created xsi:type="dcterms:W3CDTF">2026-04-01T02:45:12Z</dcterms:created>
  <dcterms:modified xsi:type="dcterms:W3CDTF">2026-09-23T06:16:38Z</dcterms:modified>
  <dc:identifier/>
</cp:coreProperties>
</file>